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  <p:sldMasterId id="2147483672" r:id="rId3"/>
    <p:sldMasterId id="2147483696" r:id="rId4"/>
    <p:sldMasterId id="2147483764" r:id="rId5"/>
  </p:sldMasterIdLst>
  <p:notesMasterIdLst>
    <p:notesMasterId r:id="rId36"/>
  </p:notesMasterIdLst>
  <p:sldIdLst>
    <p:sldId id="584" r:id="rId6"/>
    <p:sldId id="585" r:id="rId7"/>
    <p:sldId id="586" r:id="rId8"/>
    <p:sldId id="587" r:id="rId9"/>
    <p:sldId id="588" r:id="rId10"/>
    <p:sldId id="589" r:id="rId11"/>
    <p:sldId id="590" r:id="rId12"/>
    <p:sldId id="591" r:id="rId13"/>
    <p:sldId id="592" r:id="rId14"/>
    <p:sldId id="612" r:id="rId15"/>
    <p:sldId id="593" r:id="rId16"/>
    <p:sldId id="594" r:id="rId17"/>
    <p:sldId id="595" r:id="rId18"/>
    <p:sldId id="596" r:id="rId19"/>
    <p:sldId id="597" r:id="rId20"/>
    <p:sldId id="613" r:id="rId21"/>
    <p:sldId id="598" r:id="rId22"/>
    <p:sldId id="599" r:id="rId23"/>
    <p:sldId id="600" r:id="rId24"/>
    <p:sldId id="601" r:id="rId25"/>
    <p:sldId id="602" r:id="rId26"/>
    <p:sldId id="603" r:id="rId27"/>
    <p:sldId id="604" r:id="rId28"/>
    <p:sldId id="605" r:id="rId29"/>
    <p:sldId id="606" r:id="rId30"/>
    <p:sldId id="607" r:id="rId31"/>
    <p:sldId id="608" r:id="rId32"/>
    <p:sldId id="609" r:id="rId33"/>
    <p:sldId id="610" r:id="rId34"/>
    <p:sldId id="611" r:id="rId35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E857"/>
    <a:srgbClr val="C3B9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5" d="100"/>
          <a:sy n="75" d="100"/>
        </p:scale>
        <p:origin x="1594" y="48"/>
      </p:cViewPr>
      <p:guideLst>
        <p:guide orient="horz" pos="2160"/>
        <p:guide pos="29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147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6084" name="Slide Image Placeholder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  <p:sp>
        <p:nvSpPr>
          <p:cNvPr id="6149" name="Notes Placeholder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zh-CN" altLang="en-US" noProof="0"/>
          </a:p>
        </p:txBody>
      </p:sp>
      <p:sp>
        <p:nvSpPr>
          <p:cNvPr id="6150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151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77E0B555-5DD1-4F5E-A6A5-21C5552E071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val="1259918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B49B83-4AFE-41FF-A107-7E4A1636BC0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80888-DD60-4462-B778-5503717663A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8D40F-F321-4F36-A9A6-8916607CADB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3C91D-5BBD-4AF1-94A9-6FA3AB75483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F54F7-3E9E-4F51-AED2-E27BD3DCAFD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02D1F-8389-43FB-9EA7-378A1F074DA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DF9ACA-C042-4394-9E09-67130259512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BE83F-40E0-441E-AB0C-5EA89C36843A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D1375-0C6E-414C-9162-FB48A1FA871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3676F-8895-4463-88E4-5E16F8924E2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B4252-0BB8-4E58-9CAD-61A15F2A975A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6F414-7F5C-4140-A840-B24881B0F00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A459B-ACE9-4AB0-A029-F744E7F1C82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F0479-1F02-4550-8F0C-1C098B327CCA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18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A8259-4D13-424C-860D-523718C489A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90F6-F955-45F8-8B1B-E421A128722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81964-C8D8-4082-A871-AFEE1921371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BEE8C-E660-4B6F-A29D-4227129F8AF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EAD36-F228-4E0F-81A2-70BE7F9FF80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E2AEB-8403-4A7C-9BF8-B4153BD5A00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F43A9-97C1-478F-BB6D-4C63AD775FB9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5B4CA-C86E-41E0-BC51-29BDB7C8074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85BB6-F014-465B-93C0-521E239A2EB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91199-BDF7-4BA5-BFEB-EDA26805D75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B99A8-C223-476F-88A6-7A9082313CE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E3963-73E4-4F10-8C8E-C829A3D38AD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1D83E-ABE2-45ED-95EC-DA771B006AE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E578C-4174-4317-B9A9-84B98F5C12C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5671F-2633-4A91-8854-52626333BCB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3D453-5D9E-4C44-BFEF-4A18347BECE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D47F7-526B-46D7-B8BD-1DD53D8A604B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7DA10-1A18-4FD1-951B-50C9A9CF21F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99FEC-E41C-4CFD-AE68-6C3D49B53CC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855" y="530225"/>
            <a:ext cx="4009945" cy="4187825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3D5B-16B8-48D4-BA73-C1459C09043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D2D26-BD40-4591-AFBA-90E594EA055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FEA7A-17F4-4AB7-9D38-A0F2F51A4F5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2D773-9E2D-4340-8B5A-F884D142D8A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2AE57-2477-46C5-B67B-9A5F8AF405F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910" y="530225"/>
            <a:ext cx="2045890" cy="5507038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530225"/>
            <a:ext cx="6019069" cy="5507038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30B8D-6941-46C9-B46B-C1D1EE5C1C1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/>
              <a:t>Click to edit Master subtitle style</a:t>
            </a:r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E3400-91EC-44BB-B329-40435E09D15A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A432B-B987-4C9B-9CD3-5CD22B330CC9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50A5E-AE83-43A5-94DD-F2A210B2CA20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B22C8-6F9E-4DAE-AE83-F87558BA9A24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9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E6663-43BE-4883-8788-2D9F4A670C10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046A3-6D39-460E-BF6E-6FCDD155559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40E61-9C5D-4773-9F21-4425129028AB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CD7C4-E3BD-42BD-9290-BC843E9916DD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FE369-D0BE-456B-A042-A0E2A564009B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6635D-9385-4FC2-B2EF-E2CFB5AFD36F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718A0-F48C-4F21-AE0C-B7ECCFEDE24D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Date Placeholder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Footer Placeholder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Slide Number Placeholder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30871-0226-48B8-AE33-7FD6DC2AF722}" type="slidenum">
              <a:rPr lang="sr-Latn-CS" altLang="en-US"/>
              <a:pPr>
                <a:defRPr/>
              </a:pPr>
              <a:t>‹#›</a:t>
            </a:fld>
            <a:endParaRPr lang="sr-Latn-CS" altLang="en-US">
              <a:latin typeface="Arial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1"/>
              <a:t>Click to edit Master title style</a:t>
            </a:r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155B3-6572-4A60-8E10-9F19014664C0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3A0C3-2953-47F3-9773-45AED445FC2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AAEB9-6532-4F59-9A6F-8DA4ED0E0221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noProof="1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noProof="1"/>
              <a:t>Click to edit Master text styles</a:t>
            </a:r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F85C1-A62E-4C09-BDE9-F7F62D4ACA78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027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2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1028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1028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1029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sp>
        <p:nvSpPr>
          <p:cNvPr id="1032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033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03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1BEF1841-0D55-4100-834A-E485218629D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051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2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2052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buFont typeface="Arial" pitchFamily="34" charset="0"/>
                <a:buNone/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2054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2053" name="Rounded Rectangle 10"/>
          <p:cNvGrpSpPr>
            <a:grpSpLocks/>
          </p:cNvGrpSpPr>
          <p:nvPr/>
        </p:nvGrpSpPr>
        <p:grpSpPr bwMode="auto">
          <a:xfrm>
            <a:off x="414338" y="427038"/>
            <a:ext cx="8315325" cy="3121025"/>
            <a:chOff x="0" y="0"/>
            <a:chExt cx="5238" cy="1966"/>
          </a:xfrm>
        </p:grpSpPr>
        <p:pic>
          <p:nvPicPr>
            <p:cNvPr id="2059" name="Rounded Rectangle 10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5238" cy="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7" name="Text Box 2056"/>
            <p:cNvSpPr txBox="1">
              <a:spLocks noChangeArrowheads="1"/>
            </p:cNvSpPr>
            <p:nvPr/>
          </p:nvSpPr>
          <p:spPr bwMode="auto">
            <a:xfrm>
              <a:off x="29" y="31"/>
              <a:ext cx="5180" cy="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buFont typeface="Arial" pitchFamily="34" charset="0"/>
                <a:buNone/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4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2055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sp>
        <p:nvSpPr>
          <p:cNvPr id="2060" name="Date Placeholder 18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2061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2062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7CB20FA4-AEBD-4E2B-A355-04D3DFBB1A2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075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2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" name="Text Box 3076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buFont typeface="Arial" pitchFamily="34" charset="0"/>
                <a:buNone/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3078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077" name="Rounded Rectangle 10"/>
          <p:cNvGrpSpPr>
            <a:grpSpLocks/>
          </p:cNvGrpSpPr>
          <p:nvPr/>
        </p:nvGrpSpPr>
        <p:grpSpPr bwMode="auto">
          <a:xfrm>
            <a:off x="414338" y="427038"/>
            <a:ext cx="8315325" cy="4352925"/>
            <a:chOff x="0" y="0"/>
            <a:chExt cx="5238" cy="2742"/>
          </a:xfrm>
        </p:grpSpPr>
        <p:pic>
          <p:nvPicPr>
            <p:cNvPr id="3083" name="Rounded Rectangle 10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0"/>
              <a:ext cx="5238" cy="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Text Box 3080"/>
            <p:cNvSpPr txBox="1">
              <a:spLocks noChangeArrowheads="1"/>
            </p:cNvSpPr>
            <p:nvPr/>
          </p:nvSpPr>
          <p:spPr bwMode="auto">
            <a:xfrm>
              <a:off x="20" y="22"/>
              <a:ext cx="5198" cy="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buFont typeface="Arial" pitchFamily="34" charset="0"/>
                <a:buNone/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4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3079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sp>
        <p:nvSpPr>
          <p:cNvPr id="3084" name="Date Placeholder 3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08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08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C5AAA165-C4FF-4DC4-BE3E-9038D2B4961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BCF1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ounded Rectangle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4099" name="Rounded Rectangle 8"/>
          <p:cNvGrpSpPr>
            <a:grpSpLocks/>
          </p:cNvGrpSpPr>
          <p:nvPr/>
        </p:nvGrpSpPr>
        <p:grpSpPr bwMode="auto">
          <a:xfrm>
            <a:off x="414338" y="427038"/>
            <a:ext cx="8315325" cy="5497512"/>
            <a:chOff x="0" y="0"/>
            <a:chExt cx="5238" cy="3463"/>
          </a:xfrm>
        </p:grpSpPr>
        <p:pic>
          <p:nvPicPr>
            <p:cNvPr id="4107" name="Rounded Rectangle 8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0" y="0"/>
              <a:ext cx="5238" cy="3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1" name="Text Box 5124"/>
            <p:cNvSpPr txBox="1">
              <a:spLocks noChangeArrowheads="1"/>
            </p:cNvSpPr>
            <p:nvPr/>
          </p:nvSpPr>
          <p:spPr bwMode="auto">
            <a:xfrm>
              <a:off x="24" y="26"/>
              <a:ext cx="5190" cy="3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>
                <a:buFont typeface="Arial" pitchFamily="34" charset="0"/>
                <a:buNone/>
                <a:defRPr/>
              </a:pPr>
              <a:endParaRPr lang="en-US">
                <a:solidFill>
                  <a:srgbClr val="FFFFFF"/>
                </a:solidFill>
                <a:latin typeface="Verdana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4102" name="Rounded Rectangle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0" hangingPunct="0">
              <a:buFont typeface="Arial" pitchFamily="34" charset="0"/>
              <a:buNone/>
              <a:defRPr/>
            </a:pPr>
            <a:endParaRPr lang="en-US">
              <a:solidFill>
                <a:srgbClr val="FFFFFF"/>
              </a:solidFill>
              <a:latin typeface="Verdana" pitchFamily="34" charset="0"/>
              <a:ea typeface="+mn-ea"/>
              <a:cs typeface="Arial" pitchFamily="34" charset="0"/>
            </a:endParaRPr>
          </a:p>
        </p:txBody>
      </p:sp>
      <p:sp>
        <p:nvSpPr>
          <p:cNvPr id="4103" name="Round Single Corner Rectangle 10"/>
          <p:cNvSpPr>
            <a:spLocks noChangeArrowheads="1"/>
          </p:cNvSpPr>
          <p:nvPr/>
        </p:nvSpPr>
        <p:spPr bwMode="auto">
          <a:xfrm>
            <a:off x="6400800" y="433388"/>
            <a:ext cx="2324100" cy="434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260234" y="0"/>
              </a:cxn>
              <a:cxn ang="0">
                <a:pos x="2324100" y="63866"/>
              </a:cxn>
              <a:cxn ang="0">
                <a:pos x="2324100" y="4343400"/>
              </a:cxn>
              <a:cxn ang="0">
                <a:pos x="0" y="4343400"/>
              </a:cxn>
            </a:cxnLst>
            <a:rect l="0" t="0" r="r" b="b"/>
            <a:pathLst>
              <a:path w="2324100" h="4343400">
                <a:moveTo>
                  <a:pt x="0" y="0"/>
                </a:moveTo>
                <a:lnTo>
                  <a:pt x="2260234" y="0"/>
                </a:lnTo>
                <a:cubicBezTo>
                  <a:pt x="2295506" y="0"/>
                  <a:pt x="2324100" y="28594"/>
                  <a:pt x="2324100" y="63866"/>
                </a:cubicBezTo>
                <a:lnTo>
                  <a:pt x="2324100" y="4343400"/>
                </a:lnTo>
                <a:lnTo>
                  <a:pt x="0" y="4343400"/>
                </a:lnTo>
                <a:close/>
              </a:path>
            </a:pathLst>
          </a:custGeom>
          <a:solidFill>
            <a:srgbClr val="1C1C1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endParaRPr lang="en-US" altLang="en-US"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Title Placeholder 1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03238" y="4986338"/>
            <a:ext cx="8183562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3" name="Text Placeholder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sp>
        <p:nvSpPr>
          <p:cNvPr id="5130" name="Date Placeholder 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13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132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000">
                <a:solidFill>
                  <a:srgbClr val="938E99"/>
                </a:solidFill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571074C-ECE3-4807-AE44-6933FE2D33F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E8CE7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E8CE72"/>
          </a:solidFill>
          <a:latin typeface="Arial" pitchFamily="34" charset="0"/>
          <a:ea typeface="SimSun" pitchFamily="2" charset="-122"/>
        </a:defRPr>
      </a:lvl9pPr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lvl="1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Wingdings 2" pitchFamily="18" charset="2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lvl="2" indent="-182563" algn="l" rtl="0" eaLnBrk="0" fontAlgn="base" hangingPunct="0">
        <a:spcBef>
          <a:spcPts val="250"/>
        </a:spcBef>
        <a:spcAft>
          <a:spcPct val="0"/>
        </a:spcAft>
        <a:buClr>
          <a:srgbClr val="2DFFB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lvl="3" indent="-182563" algn="l" rtl="0" eaLnBrk="0" fontAlgn="base" hangingPunct="0">
        <a:spcBef>
          <a:spcPts val="225"/>
        </a:spcBef>
        <a:spcAft>
          <a:spcPct val="0"/>
        </a:spcAft>
        <a:buClr>
          <a:srgbClr val="2DFFB1"/>
        </a:buClr>
        <a:buSzPct val="112000"/>
        <a:buFont typeface="Wingdings 2" pitchFamily="18" charset="2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lvl="4" indent="-182563" algn="l" rtl="0" eaLnBrk="0" fontAlgn="base" hangingPunct="0"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ts val="250"/>
        </a:spcBef>
        <a:spcAft>
          <a:spcPct val="0"/>
        </a:spcAft>
        <a:buClr>
          <a:srgbClr val="54D9FF"/>
        </a:buClr>
        <a:buSzPct val="100000"/>
        <a:buFont typeface="Wingdings 2" panose="05020102010507070707" pitchFamily="2" charset="2"/>
        <a:buChar char="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title style</a:t>
            </a:r>
          </a:p>
        </p:txBody>
      </p:sp>
      <p:sp>
        <p:nvSpPr>
          <p:cNvPr id="5123" name="Text Placeholder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/>
              <a:t>Click to edit Master text styles</a:t>
            </a:r>
          </a:p>
          <a:p>
            <a:pPr lvl="1"/>
            <a:r>
              <a:rPr lang="sr-Latn-CS" altLang="en-US"/>
              <a:t>Second level</a:t>
            </a:r>
          </a:p>
          <a:p>
            <a:pPr lvl="2"/>
            <a:r>
              <a:rPr lang="sr-Latn-CS" altLang="en-US"/>
              <a:t>Third level</a:t>
            </a:r>
          </a:p>
          <a:p>
            <a:pPr lvl="3"/>
            <a:r>
              <a:rPr lang="sr-Latn-CS" altLang="en-US"/>
              <a:t>Fourth level</a:t>
            </a:r>
          </a:p>
          <a:p>
            <a:pPr lvl="4"/>
            <a:r>
              <a:rPr lang="sr-Latn-CS" altLang="en-US"/>
              <a:t>Fifth level</a:t>
            </a:r>
          </a:p>
        </p:txBody>
      </p:sp>
      <p:sp>
        <p:nvSpPr>
          <p:cNvPr id="1028" name="Date Placeholder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029" name="Footer Placeholder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4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030" name="Slide Number Placeholder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>
                <a:latin typeface="Verdana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A0357F66-F810-442E-99AC-17A5B636996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7.png"/><Relationship Id="rId7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403350" y="2205038"/>
            <a:ext cx="657225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СПЕЦИЈАЛНА МОРФОЛОГИЈА  </a:t>
            </a:r>
            <a:b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СТАЛНЕ ДЕНТИЦИЈЕ</a:t>
            </a:r>
          </a:p>
          <a:p>
            <a:pPr algn="ctr"/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 </a:t>
            </a:r>
          </a:p>
          <a:p>
            <a:pPr algn="ctr"/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               </a:t>
            </a:r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К</a:t>
            </a:r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ласа сталних очњака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" y="1027113"/>
            <a:ext cx="1428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itle 1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0" y="1198563"/>
            <a:ext cx="6858000" cy="709612"/>
          </a:xfrm>
        </p:spPr>
        <p:txBody>
          <a:bodyPr lIns="68580" tIns="34290" rIns="68580" bIns="34290" anchor="b"/>
          <a:lstStyle/>
          <a:p>
            <a:pPr defTabSz="457200" eaLnBrk="1" hangingPunct="1"/>
            <a:r>
              <a:rPr lang="en-US" altLang="en-US" sz="2100">
                <a:cs typeface="Arial" charset="0"/>
              </a:rPr>
              <a:t>Факултет медицинских наука</a:t>
            </a:r>
            <a:br>
              <a:rPr lang="en-US" altLang="en-US" sz="2100">
                <a:cs typeface="Arial" charset="0"/>
              </a:rPr>
            </a:br>
            <a:r>
              <a:rPr lang="en-US" altLang="en-US" sz="2100">
                <a:cs typeface="Arial" charset="0"/>
              </a:rPr>
              <a:t>Универзитет у Крагујевцу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10"/>
          <p:cNvSpPr>
            <a:spLocks noChangeArrowheads="1"/>
          </p:cNvSpPr>
          <p:nvPr/>
        </p:nvSpPr>
        <p:spPr bwMode="auto">
          <a:xfrm>
            <a:off x="1833563" y="331788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5604" name="Rectangle 5"/>
          <p:cNvSpPr>
            <a:spLocks noGrp="1"/>
          </p:cNvSpPr>
          <p:nvPr>
            <p:ph idx="4294967295"/>
          </p:nvPr>
        </p:nvSpPr>
        <p:spPr>
          <a:xfrm>
            <a:off x="130175" y="1268850"/>
            <a:ext cx="8978900" cy="41465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 dirty="0">
                <a:solidFill>
                  <a:srgbClr val="629BE6"/>
                </a:solidFill>
                <a:cs typeface="Arial" charset="0"/>
              </a:rPr>
              <a:t> </a:t>
            </a:r>
            <a:r>
              <a:rPr lang="sr-Cyrl-RS" altLang="sr-Latn-CS" sz="1800" b="1" dirty="0">
                <a:solidFill>
                  <a:srgbClr val="629BE6"/>
                </a:solidFill>
                <a:cs typeface="Arial" charset="0"/>
              </a:rPr>
              <a:t>ИНЦИЗАЛНИ</a:t>
            </a:r>
            <a:r>
              <a:rPr lang="en-US" altLang="sr-Latn-CS" sz="1800" b="1" dirty="0">
                <a:solidFill>
                  <a:srgbClr val="629BE6"/>
                </a:solidFill>
                <a:cs typeface="Arial" charset="0"/>
              </a:rPr>
              <a:t> АСПЕКТ</a:t>
            </a:r>
            <a:r>
              <a:rPr lang="sr-Latn-CS" sz="1800" b="1" dirty="0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 dirty="0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 dirty="0">
                <a:cs typeface="Arial" charset="0"/>
              </a:rPr>
              <a:t>    </a:t>
            </a:r>
            <a:r>
              <a:rPr lang="sr-Latn-CS" sz="1600" b="1" dirty="0">
                <a:cs typeface="Arial" charset="0"/>
              </a:rPr>
              <a:t>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600" b="1" dirty="0">
                <a:cs typeface="Arial" charset="0"/>
              </a:rPr>
              <a:t>       </a:t>
            </a:r>
            <a:r>
              <a:rPr lang="en-US" altLang="en-US" sz="1600" dirty="0">
                <a:cs typeface="Arial" charset="0"/>
              </a:rPr>
              <a:t>- </a:t>
            </a:r>
            <a:r>
              <a:rPr lang="sr-Cyrl-RS" altLang="en-US" sz="1600" dirty="0">
                <a:cs typeface="Arial" charset="0"/>
              </a:rPr>
              <a:t>Дужи у лабиолингвалном, него у мезиодисталном смеру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Cyrl-RS" altLang="en-US" sz="1600" dirty="0">
                <a:cs typeface="Arial" charset="0"/>
              </a:rPr>
              <a:t>       - Врх квржице померен лабијално (када се посматра лабиолингвални правац),</a:t>
            </a:r>
            <a:br>
              <a:rPr lang="sr-Cyrl-RS" altLang="en-US" sz="1600" dirty="0">
                <a:cs typeface="Arial" charset="0"/>
              </a:rPr>
            </a:br>
            <a:r>
              <a:rPr lang="sr-Cyrl-RS" altLang="en-US" sz="1600" dirty="0">
                <a:cs typeface="Arial" charset="0"/>
              </a:rPr>
              <a:t>         односно мезијално (када се посматра мезиодистални правац)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Cyrl-RS" altLang="en-US" sz="1600" dirty="0">
                <a:cs typeface="Arial" charset="0"/>
              </a:rPr>
              <a:t>       - Дистални сегмент овог аспекта је шири и показује јачу лабијалну депресију у</a:t>
            </a:r>
            <a:br>
              <a:rPr lang="sr-Cyrl-RS" altLang="en-US" sz="1600" dirty="0">
                <a:cs typeface="Arial" charset="0"/>
              </a:rPr>
            </a:br>
            <a:r>
              <a:rPr lang="sr-Cyrl-RS" altLang="en-US" sz="1600" dirty="0">
                <a:cs typeface="Arial" charset="0"/>
              </a:rPr>
              <a:t>         поређењу са мезијалним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Cyrl-RS" altLang="en-US" sz="1600" dirty="0">
                <a:cs typeface="Arial" charset="0"/>
              </a:rPr>
              <a:t>       - Висина контуре одговара лабијалном квржичном гребену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Cyrl-RS" altLang="en-US" sz="1600" dirty="0">
                <a:cs typeface="Arial" charset="0"/>
              </a:rPr>
              <a:t>       - Мезијална половина лабијалног профила заобљена, а дистална благо заравњена или</a:t>
            </a:r>
            <a:br>
              <a:rPr lang="sr-Cyrl-RS" altLang="en-US" sz="1600" dirty="0">
                <a:cs typeface="Arial" charset="0"/>
              </a:rPr>
            </a:br>
            <a:r>
              <a:rPr lang="sr-Cyrl-RS" altLang="en-US" sz="1600" dirty="0">
                <a:cs typeface="Arial" charset="0"/>
              </a:rPr>
              <a:t>         благо конкавна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Cyrl-RS" altLang="en-US" sz="1600" dirty="0">
                <a:cs typeface="Arial" charset="0"/>
              </a:rPr>
              <a:t>       - Мезијални профил јеравнији и дужи (лабиолингвално), док је дистални профил</a:t>
            </a:r>
            <a:br>
              <a:rPr lang="sr-Cyrl-RS" altLang="en-US" sz="1600" dirty="0">
                <a:cs typeface="Arial" charset="0"/>
              </a:rPr>
            </a:br>
            <a:r>
              <a:rPr lang="sr-Cyrl-RS" altLang="en-US" sz="1600" dirty="0">
                <a:cs typeface="Arial" charset="0"/>
              </a:rPr>
              <a:t>         конвекснији, а ужи. Проксимални профили конвергирају према лингвално од висина</a:t>
            </a:r>
            <a:br>
              <a:rPr lang="sr-Cyrl-RS" altLang="en-US" sz="1600" dirty="0">
                <a:cs typeface="Arial" charset="0"/>
              </a:rPr>
            </a:br>
            <a:r>
              <a:rPr lang="sr-Cyrl-RS" altLang="en-US" sz="1600" dirty="0">
                <a:cs typeface="Arial" charset="0"/>
              </a:rPr>
              <a:t>         контуре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Cyrl-RS" altLang="en-US" sz="1600" dirty="0">
                <a:cs typeface="Arial" charset="0"/>
              </a:rPr>
              <a:t>      - Виде се лингвални квржични гребен, лингвална јама, цингулум и лингвогингивална</a:t>
            </a:r>
            <a:br>
              <a:rPr lang="sr-Cyrl-RS" altLang="en-US" sz="1600" dirty="0">
                <a:cs typeface="Arial" charset="0"/>
              </a:rPr>
            </a:br>
            <a:r>
              <a:rPr lang="sr-Cyrl-RS" altLang="en-US" sz="1600" dirty="0">
                <a:cs typeface="Arial" charset="0"/>
              </a:rPr>
              <a:t>         бразда</a:t>
            </a:r>
            <a:endParaRPr lang="en-US" altLang="en-US" sz="1600" dirty="0">
              <a:cs typeface="Arial" charset="0"/>
            </a:endParaRPr>
          </a:p>
        </p:txBody>
      </p:sp>
      <p:sp>
        <p:nvSpPr>
          <p:cNvPr id="25605" name="Text Box 1"/>
          <p:cNvSpPr txBox="1">
            <a:spLocks noChangeArrowheads="1"/>
          </p:cNvSpPr>
          <p:nvPr/>
        </p:nvSpPr>
        <p:spPr bwMode="auto">
          <a:xfrm>
            <a:off x="2195513" y="4797425"/>
            <a:ext cx="868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мезијално</a:t>
            </a:r>
          </a:p>
        </p:txBody>
      </p:sp>
      <p:sp>
        <p:nvSpPr>
          <p:cNvPr id="25606" name="Text Box 1"/>
          <p:cNvSpPr txBox="1">
            <a:spLocks noChangeArrowheads="1"/>
          </p:cNvSpPr>
          <p:nvPr/>
        </p:nvSpPr>
        <p:spPr bwMode="auto">
          <a:xfrm>
            <a:off x="4619625" y="4779963"/>
            <a:ext cx="866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дистално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7955" r="11298" b="17591"/>
          <a:stretch/>
        </p:blipFill>
        <p:spPr>
          <a:xfrm>
            <a:off x="6282750" y="4836199"/>
            <a:ext cx="2029974" cy="202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7043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>
            <a:spLocks noChangeArrowheads="1"/>
          </p:cNvSpPr>
          <p:nvPr/>
        </p:nvSpPr>
        <p:spPr bwMode="auto">
          <a:xfrm>
            <a:off x="1906588" y="476250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6627" name="Rectangle 5"/>
          <p:cNvSpPr>
            <a:spLocks noGrp="1"/>
          </p:cNvSpPr>
          <p:nvPr>
            <p:ph idx="4294967295"/>
          </p:nvPr>
        </p:nvSpPr>
        <p:spPr>
          <a:xfrm>
            <a:off x="107950" y="1343025"/>
            <a:ext cx="8978900" cy="49149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800" b="1">
                <a:solidFill>
                  <a:srgbClr val="629BE6"/>
                </a:solidFill>
                <a:cs typeface="Arial" charset="0"/>
              </a:rPr>
              <a:t>     КОРЕН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</a:t>
            </a:r>
            <a:r>
              <a:rPr lang="sr-Latn-CS" sz="1600" b="1">
                <a:cs typeface="Arial" charset="0"/>
              </a:rPr>
              <a:t>   </a:t>
            </a:r>
            <a:r>
              <a:rPr lang="en-US" altLang="en-US" sz="1600">
                <a:cs typeface="Arial" charset="0"/>
              </a:rPr>
              <a:t>- 1 коничан корен, обично најдужи у денталном луку, шири лабиолингвално него</a:t>
            </a:r>
            <a:br>
              <a:rPr lang="en-US" altLang="en-US" sz="1600">
                <a:cs typeface="Arial" charset="0"/>
              </a:rPr>
            </a:br>
            <a:r>
              <a:rPr lang="en-US" altLang="en-US" sz="1600">
                <a:cs typeface="Arial" charset="0"/>
              </a:rPr>
              <a:t>  мезиодистално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лабијална и лингвална површина корена су конвексне, док су мезијална и дистална</a:t>
            </a:r>
            <a:br>
              <a:rPr lang="en-US" altLang="en-US" sz="1600">
                <a:cs typeface="Arial" charset="0"/>
              </a:rPr>
            </a:br>
            <a:r>
              <a:rPr lang="en-US" altLang="en-US" sz="1600">
                <a:cs typeface="Arial" charset="0"/>
              </a:rPr>
              <a:t>  површин</a:t>
            </a:r>
            <a:r>
              <a:rPr lang="en-GB" sz="1600">
                <a:cs typeface="Arial" charset="0"/>
              </a:rPr>
              <a:t>a</a:t>
            </a:r>
            <a:r>
              <a:rPr lang="en-US" altLang="en-US" sz="1600">
                <a:cs typeface="Arial" charset="0"/>
              </a:rPr>
              <a:t> конкавне и конвергирају премалингвално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врх је затупљен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лонгитудинална бразда обично дубља и дужа на дисталној површини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хоризонтални пресек на нивоу врата зуба је </a:t>
            </a:r>
            <a:br>
              <a:rPr lang="en-US" altLang="en-US" sz="1600">
                <a:cs typeface="Arial" charset="0"/>
              </a:rPr>
            </a:br>
            <a:r>
              <a:rPr lang="en-US" altLang="en-US" sz="1600">
                <a:cs typeface="Arial" charset="0"/>
              </a:rPr>
              <a:t> овалног облика (мезодистално шири у</a:t>
            </a:r>
            <a:br>
              <a:rPr lang="en-US" altLang="en-US" sz="1600">
                <a:cs typeface="Arial" charset="0"/>
              </a:rPr>
            </a:br>
            <a:r>
              <a:rPr lang="en-US" altLang="en-US" sz="1600">
                <a:cs typeface="Arial" charset="0"/>
              </a:rPr>
              <a:t> лабијалном него у лингвалном делу)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</a:t>
            </a:r>
            <a:r>
              <a:rPr lang="en-US" altLang="en-US" sz="1600">
                <a:cs typeface="Arial" charset="0"/>
                <a:sym typeface="Arial" charset="0"/>
              </a:rPr>
              <a:t>хоризонтални пресек на средњем нивоу корена је </a:t>
            </a:r>
            <a:br>
              <a:rPr lang="en-US" altLang="en-US" sz="1600">
                <a:cs typeface="Arial" charset="0"/>
                <a:sym typeface="Arial" charset="0"/>
              </a:rPr>
            </a:br>
            <a:r>
              <a:rPr lang="en-US" altLang="en-US" sz="1600">
                <a:cs typeface="Arial" charset="0"/>
                <a:sym typeface="Arial" charset="0"/>
              </a:rPr>
              <a:t>  сличног облика, сем што проксимални профили</a:t>
            </a:r>
            <a:br>
              <a:rPr lang="en-US" altLang="en-US" sz="1600">
                <a:cs typeface="Arial" charset="0"/>
                <a:sym typeface="Arial" charset="0"/>
              </a:rPr>
            </a:br>
            <a:r>
              <a:rPr lang="en-US" altLang="en-US" sz="1600">
                <a:cs typeface="Arial" charset="0"/>
                <a:sym typeface="Arial" charset="0"/>
              </a:rPr>
              <a:t>  садрже конкавитете </a:t>
            </a:r>
            <a:br>
              <a:rPr lang="en-US" altLang="en-US" sz="1600">
                <a:cs typeface="Arial" charset="0"/>
                <a:sym typeface="Arial" charset="0"/>
              </a:rPr>
            </a:br>
            <a:r>
              <a:rPr lang="en-US" altLang="en-US" sz="1600">
                <a:cs typeface="Arial" charset="0"/>
                <a:sym typeface="Arial" charset="0"/>
              </a:rPr>
              <a:t> (због присуства лонгитудиналних бразди)</a:t>
            </a: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400">
              <a:cs typeface="Arial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 b="37610"/>
          <a:stretch>
            <a:fillRect/>
          </a:stretch>
        </p:blipFill>
        <p:spPr bwMode="auto">
          <a:xfrm>
            <a:off x="5572125" y="4005263"/>
            <a:ext cx="3403600" cy="29003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971550" y="2133600"/>
            <a:ext cx="45720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altLang="en-US" sz="1600" b="1">
                <a:latin typeface="Tahoma" pitchFamily="34" charset="0"/>
                <a:ea typeface="Arial" charset="0"/>
                <a:cs typeface="Tahoma" pitchFamily="34" charset="0"/>
              </a:rPr>
              <a:t>1. </a:t>
            </a:r>
            <a:r>
              <a:rPr lang="en-US" sz="1600" b="1">
                <a:latin typeface="Tahoma" pitchFamily="34" charset="0"/>
                <a:ea typeface="Arial" charset="0"/>
                <a:cs typeface="Tahoma" pitchFamily="34" charset="0"/>
              </a:rPr>
              <a:t>ВЕЛИЧИНА И ОБЛИК КВРЖИЦЕ</a:t>
            </a:r>
          </a:p>
          <a:p>
            <a:pPr eaLnBrk="0" hangingPunct="0"/>
            <a:endParaRPr lang="en-US" sz="1600" b="1">
              <a:latin typeface="Tahoma" pitchFamily="34" charset="0"/>
              <a:ea typeface="Arial" charset="0"/>
              <a:cs typeface="Tahoma" pitchFamily="34" charset="0"/>
            </a:endParaRPr>
          </a:p>
          <a:p>
            <a:pPr eaLnBrk="0" hangingPunct="0"/>
            <a:r>
              <a:rPr lang="sr-Latn-CS" sz="1600" b="1">
                <a:latin typeface="Tahoma" pitchFamily="34" charset="0"/>
                <a:ea typeface="Arial" charset="0"/>
                <a:cs typeface="Tahoma" pitchFamily="34" charset="0"/>
              </a:rPr>
              <a:t>2. </a:t>
            </a:r>
            <a:r>
              <a:rPr lang="en-US" sz="1600" b="1">
                <a:latin typeface="Tahoma" pitchFamily="34" charset="0"/>
                <a:ea typeface="Arial" charset="0"/>
                <a:cs typeface="Tahoma" pitchFamily="34" charset="0"/>
              </a:rPr>
              <a:t>ИНКЛИНАЦИЈА ПРОКСИМАЛНИХ </a:t>
            </a:r>
            <a:r>
              <a:rPr lang="sr-Latn-CS" sz="1600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</a:p>
          <a:p>
            <a:pPr eaLnBrk="0" hangingPunct="0"/>
            <a:r>
              <a:rPr lang="sr-Latn-CS" sz="1600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en-US" sz="1600" b="1">
                <a:latin typeface="Tahoma" pitchFamily="34" charset="0"/>
                <a:ea typeface="Arial" charset="0"/>
                <a:cs typeface="Tahoma" pitchFamily="34" charset="0"/>
              </a:rPr>
              <a:t>КВРЖИЧНИХ ГРЕБЕНА</a:t>
            </a:r>
          </a:p>
          <a:p>
            <a:pPr eaLnBrk="0" hangingPunct="0"/>
            <a:endParaRPr lang="en-US" sz="1600" b="1">
              <a:latin typeface="Tahoma" pitchFamily="34" charset="0"/>
              <a:ea typeface="Arial" charset="0"/>
              <a:cs typeface="Tahoma" pitchFamily="34" charset="0"/>
            </a:endParaRPr>
          </a:p>
          <a:p>
            <a:pPr eaLnBrk="0" hangingPunct="0"/>
            <a:r>
              <a:rPr lang="sr-Latn-CS" sz="1600" b="1">
                <a:latin typeface="Tahoma" pitchFamily="34" charset="0"/>
                <a:ea typeface="Arial" charset="0"/>
                <a:cs typeface="Tahoma" pitchFamily="34" charset="0"/>
              </a:rPr>
              <a:t>3. </a:t>
            </a:r>
            <a:r>
              <a:rPr lang="en-US" sz="1600" b="1">
                <a:latin typeface="Tahoma" pitchFamily="34" charset="0"/>
                <a:ea typeface="Arial" charset="0"/>
                <a:cs typeface="Tahoma" pitchFamily="34" charset="0"/>
              </a:rPr>
              <a:t>ИЗРАЖЕНОСТИ “РАМЕНА” ОЧЊАКА</a:t>
            </a:r>
          </a:p>
          <a:p>
            <a:pPr eaLnBrk="0" hangingPunct="0"/>
            <a:endParaRPr lang="en-US" sz="1600" b="1">
              <a:latin typeface="Tahoma" pitchFamily="34" charset="0"/>
              <a:ea typeface="Arial" charset="0"/>
              <a:cs typeface="Tahoma" pitchFamily="34" charset="0"/>
            </a:endParaRPr>
          </a:p>
          <a:p>
            <a:pPr eaLnBrk="0" hangingPunct="0"/>
            <a:r>
              <a:rPr lang="sr-Latn-CS" sz="1600" b="1">
                <a:latin typeface="Tahoma" pitchFamily="34" charset="0"/>
                <a:ea typeface="Arial" charset="0"/>
                <a:cs typeface="Tahoma" pitchFamily="34" charset="0"/>
              </a:rPr>
              <a:t>4. </a:t>
            </a:r>
            <a:r>
              <a:rPr lang="en-US" sz="1600" b="1">
                <a:latin typeface="Tahoma" pitchFamily="34" charset="0"/>
                <a:ea typeface="Arial" charset="0"/>
                <a:cs typeface="Tahoma" pitchFamily="34" charset="0"/>
              </a:rPr>
              <a:t>ЦИНГУЛУМ</a:t>
            </a:r>
          </a:p>
          <a:p>
            <a:pPr eaLnBrk="0" hangingPunct="0"/>
            <a:endParaRPr lang="en-US" sz="1600" b="1">
              <a:latin typeface="Tahoma" pitchFamily="34" charset="0"/>
              <a:ea typeface="Arial" charset="0"/>
              <a:cs typeface="Tahoma" pitchFamily="34" charset="0"/>
            </a:endParaRPr>
          </a:p>
          <a:p>
            <a:pPr eaLnBrk="0" hangingPunct="0"/>
            <a:r>
              <a:rPr lang="sr-Latn-CS" sz="1600" b="1">
                <a:latin typeface="Tahoma" pitchFamily="34" charset="0"/>
                <a:ea typeface="Arial" charset="0"/>
                <a:cs typeface="Tahoma" pitchFamily="34" charset="0"/>
              </a:rPr>
              <a:t>5. </a:t>
            </a:r>
            <a:r>
              <a:rPr lang="en-US" sz="1600" b="1">
                <a:latin typeface="Tahoma" pitchFamily="34" charset="0"/>
                <a:ea typeface="Arial" charset="0"/>
                <a:cs typeface="Tahoma" pitchFamily="34" charset="0"/>
              </a:rPr>
              <a:t>КОРЕН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1527175" y="652463"/>
            <a:ext cx="6932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ГОРЊЕГ ОЧЊАКА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2" cstate="print">
            <a:lum bright="-6000" contrast="12000"/>
          </a:blip>
          <a:srcRect/>
          <a:stretch>
            <a:fillRect/>
          </a:stretch>
        </p:blipFill>
        <p:spPr bwMode="auto">
          <a:xfrm>
            <a:off x="4140200" y="3933825"/>
            <a:ext cx="4657725" cy="21621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1547813" y="854075"/>
            <a:ext cx="6932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ГОРЊЕГ ОЧЊАКА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187450" y="1989138"/>
            <a:ext cx="68405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altLang="en-US" b="1">
                <a:latin typeface="Tahoma" pitchFamily="34" charset="0"/>
                <a:ea typeface="Arial" charset="0"/>
                <a:cs typeface="Tahoma" pitchFamily="34" charset="0"/>
              </a:rPr>
              <a:t>1. 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ВЕЛИЧИНА И ОБЛИК </a:t>
            </a:r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СОЛИТАРНЕ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КВРЖИЦЕ</a:t>
            </a:r>
            <a:endParaRPr lang="sr-Latn-CS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2" cstate="print">
            <a:lum bright="-6000" contrast="30000"/>
          </a:blip>
          <a:srcRect/>
          <a:stretch>
            <a:fillRect/>
          </a:stretch>
        </p:blipFill>
        <p:spPr bwMode="auto">
          <a:xfrm>
            <a:off x="4852988" y="2492375"/>
            <a:ext cx="3776662" cy="3784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5003800" y="5589588"/>
            <a:ext cx="32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00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8678" name="Rectangle 9"/>
          <p:cNvSpPr>
            <a:spLocks noChangeArrowheads="1"/>
          </p:cNvSpPr>
          <p:nvPr/>
        </p:nvSpPr>
        <p:spPr bwMode="auto">
          <a:xfrm>
            <a:off x="7164388" y="5589588"/>
            <a:ext cx="327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  <p:sp>
        <p:nvSpPr>
          <p:cNvPr id="28679" name="AutoShape 10"/>
          <p:cNvSpPr>
            <a:spLocks noChangeArrowheads="1"/>
          </p:cNvSpPr>
          <p:nvPr/>
        </p:nvSpPr>
        <p:spPr bwMode="auto">
          <a:xfrm>
            <a:off x="5795963" y="5516563"/>
            <a:ext cx="215900" cy="427037"/>
          </a:xfrm>
          <a:prstGeom prst="upArrow">
            <a:avLst>
              <a:gd name="adj1" fmla="val 50000"/>
              <a:gd name="adj2" fmla="val 49403"/>
            </a:avLst>
          </a:prstGeom>
          <a:solidFill>
            <a:srgbClr val="00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bs-Latn-BA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8680" name="AutoShape 11"/>
          <p:cNvSpPr>
            <a:spLocks noChangeArrowheads="1"/>
          </p:cNvSpPr>
          <p:nvPr/>
        </p:nvSpPr>
        <p:spPr bwMode="auto">
          <a:xfrm>
            <a:off x="7812088" y="5589588"/>
            <a:ext cx="142875" cy="574675"/>
          </a:xfrm>
          <a:prstGeom prst="upArrow">
            <a:avLst>
              <a:gd name="adj1" fmla="val 50000"/>
              <a:gd name="adj2" fmla="val 100462"/>
            </a:avLst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bs-Latn-BA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8681" name="Rectangle 12"/>
          <p:cNvSpPr>
            <a:spLocks noChangeArrowheads="1"/>
          </p:cNvSpPr>
          <p:nvPr/>
        </p:nvSpPr>
        <p:spPr bwMode="auto">
          <a:xfrm>
            <a:off x="539750" y="537368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a 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–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ТУП ВРХ КВРЖИЦЕ</a:t>
            </a:r>
          </a:p>
          <a:p>
            <a:pPr eaLnBrk="0" hangingPunct="0"/>
            <a:r>
              <a:rPr lang="en-US" altLang="en-US" b="1"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 –</a:t>
            </a:r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“БРАДАВИЧАСТ” ВРХ КВРЖИЦЕ</a:t>
            </a:r>
            <a:endParaRPr lang="sr-Latn-CS" altLang="en-US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1187450" y="690563"/>
            <a:ext cx="5975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4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ГОРЊЕГ ОЧЊАКА</a:t>
            </a:r>
          </a:p>
        </p:txBody>
      </p:sp>
      <p:sp>
        <p:nvSpPr>
          <p:cNvPr id="29699" name="Rectangle 5"/>
          <p:cNvSpPr>
            <a:spLocks noChangeArrowheads="1"/>
          </p:cNvSpPr>
          <p:nvPr/>
        </p:nvSpPr>
        <p:spPr bwMode="auto">
          <a:xfrm>
            <a:off x="1187450" y="1846263"/>
            <a:ext cx="7840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altLang="en-US" b="1">
                <a:latin typeface="Tahoma" pitchFamily="34" charset="0"/>
                <a:ea typeface="Arial" charset="0"/>
                <a:cs typeface="Tahoma" pitchFamily="34" charset="0"/>
              </a:rPr>
              <a:t>2.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ИНКЛИНАЦИЈА ПРОКСИМАЛНИХ</a:t>
            </a:r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КВРЖИЧНИХ ГРЕБЕНА</a:t>
            </a:r>
            <a:endParaRPr lang="sr-Latn-CS" altLang="en-US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5292725" y="2420938"/>
            <a:ext cx="1712913" cy="40274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9701" name="Picture 7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7019925" y="2420938"/>
            <a:ext cx="1682750" cy="40274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9702" name="AutoShape 8"/>
          <p:cNvSpPr>
            <a:spLocks noChangeArrowheads="1"/>
          </p:cNvSpPr>
          <p:nvPr/>
        </p:nvSpPr>
        <p:spPr bwMode="auto">
          <a:xfrm rot="3532491">
            <a:off x="5288756" y="5949157"/>
            <a:ext cx="519113" cy="228600"/>
          </a:xfrm>
          <a:prstGeom prst="rightArrow">
            <a:avLst>
              <a:gd name="adj1" fmla="val 50000"/>
              <a:gd name="adj2" fmla="val 56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bs-Latn-BA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9703" name="AutoShape 9"/>
          <p:cNvSpPr>
            <a:spLocks noChangeArrowheads="1"/>
          </p:cNvSpPr>
          <p:nvPr/>
        </p:nvSpPr>
        <p:spPr bwMode="auto">
          <a:xfrm rot="8759983">
            <a:off x="6156325" y="6092825"/>
            <a:ext cx="519113" cy="228600"/>
          </a:xfrm>
          <a:prstGeom prst="rightArrow">
            <a:avLst>
              <a:gd name="adj1" fmla="val 50000"/>
              <a:gd name="adj2" fmla="val 56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bs-Latn-BA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9704" name="AutoShape 10"/>
          <p:cNvSpPr>
            <a:spLocks noChangeArrowheads="1"/>
          </p:cNvSpPr>
          <p:nvPr/>
        </p:nvSpPr>
        <p:spPr bwMode="auto">
          <a:xfrm rot="3187807">
            <a:off x="7192963" y="5921375"/>
            <a:ext cx="519112" cy="287338"/>
          </a:xfrm>
          <a:prstGeom prst="rightArrow">
            <a:avLst>
              <a:gd name="adj1" fmla="val 50000"/>
              <a:gd name="adj2" fmla="val 4512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bs-Latn-BA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9705" name="AutoShape 11"/>
          <p:cNvSpPr>
            <a:spLocks noChangeArrowheads="1"/>
          </p:cNvSpPr>
          <p:nvPr/>
        </p:nvSpPr>
        <p:spPr bwMode="auto">
          <a:xfrm rot="7495900">
            <a:off x="8024813" y="5878513"/>
            <a:ext cx="520700" cy="228600"/>
          </a:xfrm>
          <a:prstGeom prst="rightArrow">
            <a:avLst>
              <a:gd name="adj1" fmla="val 50000"/>
              <a:gd name="adj2" fmla="val 5689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bs-Latn-BA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755650" y="5084763"/>
            <a:ext cx="45720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Latn-CS" b="1">
                <a:latin typeface="Tahoma" pitchFamily="34" charset="0"/>
                <a:cs typeface="Arial" charset="0"/>
              </a:rPr>
              <a:t>a – </a:t>
            </a:r>
            <a:r>
              <a:rPr lang="sr-Cyrl-C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АСИМЕТРИЧАН НАГИБ</a:t>
            </a:r>
            <a:endParaRPr lang="sr-Cyrl-C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sr-Cyrl-CS" b="1">
                <a:latin typeface="Tahoma" pitchFamily="34" charset="0"/>
                <a:cs typeface="Arial" charset="0"/>
              </a:rPr>
              <a:t>б – </a:t>
            </a:r>
            <a:r>
              <a:rPr lang="sr-Cyrl-CS" b="1">
                <a:solidFill>
                  <a:srgbClr val="FF0000"/>
                </a:solidFill>
                <a:latin typeface="Tahoma" pitchFamily="34" charset="0"/>
                <a:cs typeface="Arial" charset="0"/>
              </a:rPr>
              <a:t>“КОПЉАСТ” ОБЛИК КОНТУРЕ</a:t>
            </a:r>
            <a:endParaRPr lang="sr-Cyrl-CS" b="1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29707" name="Rectangle 13"/>
          <p:cNvSpPr>
            <a:spLocks noChangeArrowheads="1"/>
          </p:cNvSpPr>
          <p:nvPr/>
        </p:nvSpPr>
        <p:spPr bwMode="auto">
          <a:xfrm>
            <a:off x="5435600" y="256540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29708" name="Rectangle 14"/>
          <p:cNvSpPr>
            <a:spLocks noChangeArrowheads="1"/>
          </p:cNvSpPr>
          <p:nvPr/>
        </p:nvSpPr>
        <p:spPr bwMode="auto">
          <a:xfrm>
            <a:off x="7164388" y="2636838"/>
            <a:ext cx="327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1116013" y="836613"/>
            <a:ext cx="69326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ГОРЊЕГ ОЧЊАКА</a:t>
            </a: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1403350" y="2205038"/>
            <a:ext cx="4708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altLang="en-US" b="1">
                <a:latin typeface="Tahoma" pitchFamily="34" charset="0"/>
                <a:ea typeface="Arial" charset="0"/>
                <a:cs typeface="Tahoma" pitchFamily="34" charset="0"/>
              </a:rPr>
              <a:t>3.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ИЗРАЖЕНОСТИ “РАМЕНА” ОЧЊАКА</a:t>
            </a:r>
            <a:endParaRPr lang="sr-Latn-CS" altLang="en-US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1187450" y="515778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a – </a:t>
            </a:r>
            <a:r>
              <a:rPr lang="sr-Cyrl-CS" b="1">
                <a:solidFill>
                  <a:schemeClr val="accent2"/>
                </a:solidFill>
                <a:latin typeface="Tahoma" pitchFamily="34" charset="0"/>
                <a:ea typeface="Arial" charset="0"/>
                <a:cs typeface="Tahoma" pitchFamily="34" charset="0"/>
              </a:rPr>
              <a:t>ЈАКО ИЗРАЖЕНО “РАМЕ”</a:t>
            </a:r>
          </a:p>
          <a:p>
            <a:pPr eaLnBrk="0" hangingPunct="0"/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б – </a:t>
            </a:r>
            <a:r>
              <a:rPr lang="sr-Cyrl-C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БЛАГО ИЗРАЖЕНО “РАМЕ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”</a:t>
            </a:r>
            <a:endParaRPr lang="en-US" b="1">
              <a:solidFill>
                <a:srgbClr val="FF00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636838"/>
            <a:ext cx="3541712" cy="37385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0726" name="Rectangle 8"/>
          <p:cNvSpPr>
            <a:spLocks noChangeArrowheads="1"/>
          </p:cNvSpPr>
          <p:nvPr/>
        </p:nvSpPr>
        <p:spPr bwMode="auto">
          <a:xfrm>
            <a:off x="5508625" y="2924175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30727" name="Rectangle 9"/>
          <p:cNvSpPr>
            <a:spLocks noChangeArrowheads="1"/>
          </p:cNvSpPr>
          <p:nvPr/>
        </p:nvSpPr>
        <p:spPr bwMode="auto">
          <a:xfrm>
            <a:off x="7380288" y="2924175"/>
            <a:ext cx="327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815" y="1412860"/>
            <a:ext cx="6225145" cy="385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47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1187450" y="709613"/>
            <a:ext cx="6932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ГОРЊЕГ ОЧЊАКА</a:t>
            </a: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755650" y="1989138"/>
            <a:ext cx="3563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altLang="en-US" b="1">
                <a:latin typeface="Tahoma" pitchFamily="34" charset="0"/>
                <a:ea typeface="Arial" charset="0"/>
                <a:cs typeface="Tahoma" pitchFamily="34" charset="0"/>
              </a:rPr>
              <a:t>4. ВАРИЈАЦИЈЕ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ЦИНГУЛУМ</a:t>
            </a:r>
            <a:r>
              <a:rPr lang="en-US" altLang="en-US" b="1">
                <a:latin typeface="Tahoma" pitchFamily="34" charset="0"/>
                <a:ea typeface="Arial" charset="0"/>
                <a:cs typeface="Tahoma" pitchFamily="34" charset="0"/>
              </a:rPr>
              <a:t>А</a:t>
            </a:r>
          </a:p>
        </p:txBody>
      </p:sp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635500" y="1752600"/>
            <a:ext cx="4152900" cy="45339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252413" y="5229225"/>
            <a:ext cx="47640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a – </a:t>
            </a:r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ЛИНГВАЛНИ ТУБЕРКУЛУМ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en-US" altLang="en-US" b="1">
                <a:latin typeface="Tahoma" pitchFamily="34" charset="0"/>
                <a:ea typeface="Arial" charset="0"/>
                <a:cs typeface="Tahoma" pitchFamily="34" charset="0"/>
              </a:rPr>
              <a:t>(на инцизалном делу цингулума)</a:t>
            </a:r>
          </a:p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б –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ЈАМИЦА УДРУЖЕНА СА </a:t>
            </a:r>
            <a:r>
              <a:rPr lang="sr-Latn-CS" alt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  <a:p>
            <a:pPr eaLnBrk="0" hangingPunct="0"/>
            <a:r>
              <a:rPr lang="sr-Latn-CS" alt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ТУБЕРКУЛУМОМ</a:t>
            </a:r>
            <a:endParaRPr lang="sr-Latn-CS" altLang="en-US" b="1">
              <a:solidFill>
                <a:srgbClr val="FF00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31750" name="Rectangle 8"/>
          <p:cNvSpPr>
            <a:spLocks noChangeArrowheads="1"/>
          </p:cNvSpPr>
          <p:nvPr/>
        </p:nvSpPr>
        <p:spPr bwMode="auto">
          <a:xfrm>
            <a:off x="4787900" y="573405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31751" name="Rectangle 9"/>
          <p:cNvSpPr>
            <a:spLocks noChangeArrowheads="1"/>
          </p:cNvSpPr>
          <p:nvPr/>
        </p:nvSpPr>
        <p:spPr bwMode="auto">
          <a:xfrm>
            <a:off x="6588125" y="5734050"/>
            <a:ext cx="327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1258888" y="925513"/>
            <a:ext cx="69326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ГОРЊЕГ ОЧЊАКА</a:t>
            </a:r>
          </a:p>
        </p:txBody>
      </p:sp>
      <p:sp>
        <p:nvSpPr>
          <p:cNvPr id="32771" name="Rectangle 5"/>
          <p:cNvSpPr>
            <a:spLocks noChangeArrowheads="1"/>
          </p:cNvSpPr>
          <p:nvPr/>
        </p:nvSpPr>
        <p:spPr bwMode="auto">
          <a:xfrm>
            <a:off x="898525" y="2060575"/>
            <a:ext cx="2770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altLang="en-US" b="1">
                <a:latin typeface="Tahoma" pitchFamily="34" charset="0"/>
                <a:ea typeface="Arial" charset="0"/>
                <a:cs typeface="Tahoma" pitchFamily="34" charset="0"/>
              </a:rPr>
              <a:t>5. ИРЕГУЛАРНОСТ</a:t>
            </a:r>
          </a:p>
          <a:p>
            <a:pPr eaLnBrk="0" hangingPunct="0"/>
            <a:r>
              <a:rPr lang="sr-Latn-CS" altLang="en-US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КОРЕН</a:t>
            </a:r>
            <a:r>
              <a:rPr lang="en-US" altLang="en-US" b="1">
                <a:latin typeface="Tahoma" pitchFamily="34" charset="0"/>
                <a:ea typeface="Arial" charset="0"/>
                <a:cs typeface="Tahoma" pitchFamily="34" charset="0"/>
              </a:rPr>
              <a:t>А</a:t>
            </a:r>
          </a:p>
        </p:txBody>
      </p:sp>
      <p:pic>
        <p:nvPicPr>
          <p:cNvPr id="32772" name="Picture 6"/>
          <p:cNvPicPr>
            <a:picLocks noChangeAspect="1" noChangeArrowheads="1"/>
          </p:cNvPicPr>
          <p:nvPr/>
        </p:nvPicPr>
        <p:blipFill>
          <a:blip r:embed="rId2" cstate="print">
            <a:lum bright="-6000" contrast="36000"/>
          </a:blip>
          <a:srcRect/>
          <a:stretch>
            <a:fillRect/>
          </a:stretch>
        </p:blipFill>
        <p:spPr bwMode="auto">
          <a:xfrm>
            <a:off x="4140200" y="2060575"/>
            <a:ext cx="4679950" cy="41275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250825" y="5229225"/>
            <a:ext cx="457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–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НЕОБИЧНО ДУГ КОРЕН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endParaRPr lang="sr-Latn-CS">
              <a:latin typeface="Tahoma" pitchFamily="34" charset="0"/>
              <a:ea typeface="Arial" charset="0"/>
              <a:cs typeface="Tahoma" pitchFamily="34" charset="0"/>
            </a:endParaRPr>
          </a:p>
          <a:p>
            <a:pPr eaLnBrk="0" hangingPunct="0"/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–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НЕОБИЧНО КРАТАК КОРЕН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endParaRPr lang="sr-Latn-CS">
              <a:latin typeface="Tahoma" pitchFamily="34" charset="0"/>
              <a:ea typeface="Arial" charset="0"/>
              <a:cs typeface="Tahoma" pitchFamily="34" charset="0"/>
            </a:endParaRPr>
          </a:p>
          <a:p>
            <a:pPr eaLnBrk="0" hangingPunct="0"/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ц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–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“КУКАСТ” ОБЛИК КОРЕНА</a:t>
            </a:r>
            <a:endParaRPr lang="sr-Latn-CS" altLang="en-US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auto">
          <a:xfrm>
            <a:off x="4427538" y="5734050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32775" name="Rectangle 9"/>
          <p:cNvSpPr>
            <a:spLocks noChangeArrowheads="1"/>
          </p:cNvSpPr>
          <p:nvPr/>
        </p:nvSpPr>
        <p:spPr bwMode="auto">
          <a:xfrm>
            <a:off x="5795963" y="5661025"/>
            <a:ext cx="327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  <p:sp>
        <p:nvSpPr>
          <p:cNvPr id="32776" name="Rectangle 10"/>
          <p:cNvSpPr>
            <a:spLocks noChangeArrowheads="1"/>
          </p:cNvSpPr>
          <p:nvPr/>
        </p:nvSpPr>
        <p:spPr bwMode="auto">
          <a:xfrm>
            <a:off x="7451725" y="5661025"/>
            <a:ext cx="33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ц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34925" y="333375"/>
            <a:ext cx="5818188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ОПШТЕ КАРАКТЕРИСТИКЕ</a:t>
            </a:r>
          </a:p>
          <a:p>
            <a:endParaRPr lang="sr-Cyrl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    ПОЛОЖАЈ У ЛУКУ    </a:t>
            </a:r>
            <a:endParaRPr 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</a:rPr>
              <a:t>    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- 3. зуб од медијалне линије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    - мезијално контактира са латералним</a:t>
            </a:r>
            <a:b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      секутићем, а дистално са првим премоларом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НОМЕНКЛАТУРА</a:t>
            </a:r>
            <a:r>
              <a:rPr lang="sr-Cyrl-CS" sz="12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  <a:p>
            <a:endParaRPr lang="sr-Latn-CS" sz="1200" b="1">
              <a:latin typeface="Tahoma" pitchFamily="34" charset="0"/>
              <a:ea typeface="Arial" charset="0"/>
              <a:cs typeface="Tahoma" pitchFamily="34" charset="0"/>
            </a:endParaRPr>
          </a:p>
          <a:p>
            <a:endParaRPr lang="sr-Latn-CS" sz="1200" b="1">
              <a:latin typeface="Tahoma" pitchFamily="34" charset="0"/>
              <a:ea typeface="Arial" charset="0"/>
              <a:cs typeface="Tahoma" pitchFamily="34" charset="0"/>
            </a:endParaRPr>
          </a:p>
          <a:p>
            <a:endParaRPr lang="sr-Latn-CS" sz="12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</a:t>
            </a:r>
          </a:p>
          <a:p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ОПШТИ ОБЛИК И ФУНКЦИЈА</a:t>
            </a:r>
            <a:endParaRPr 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sz="1200" b="1">
                <a:solidFill>
                  <a:srgbClr val="FFFF00"/>
                </a:solidFill>
                <a:ea typeface="Arial" charset="0"/>
                <a:cs typeface="Tahoma" pitchFamily="34" charset="0"/>
              </a:rPr>
              <a:t>   </a:t>
            </a:r>
          </a:p>
          <a:p>
            <a:r>
              <a:rPr lang="en-US" altLang="sr-Latn-CS" sz="12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- </a:t>
            </a:r>
            <a:r>
              <a:rPr lang="sr-Latn-CS" sz="1400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са лабијалног и палатиналног аспекта је </a:t>
            </a:r>
            <a:b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</a:b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  петоугаоног облика</a:t>
            </a:r>
            <a:endParaRPr lang="en-US" altLang="sr-Latn-CS" sz="1400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-  са мезијалног и дисталног аспекта је </a:t>
            </a:r>
            <a:b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</a:b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  троугластог облика</a:t>
            </a:r>
            <a:endParaRPr lang="en-US" altLang="sr-Latn-CS" sz="1400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- Једна солитарна квржица на инцизалном гребену, која има</a:t>
            </a:r>
            <a:r>
              <a:rPr lang="en-US" altLang="sr-Latn-CS" sz="1400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</a:t>
            </a:r>
            <a:endParaRPr lang="en-US" altLang="sr-Latn-CS" sz="1400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altLang="sr-Latn-CS" sz="1400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4 квржична гребена: мезијални, дистални, лабијални и </a:t>
            </a:r>
            <a:endParaRPr lang="en-US" altLang="sr-Latn-CS" sz="1400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  лингвални (палатинални)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- </a:t>
            </a:r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Сечивни гребен није раван</a:t>
            </a:r>
          </a:p>
          <a:p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- </a:t>
            </a:r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Основна улога у ингестији је кидање и раздирање хран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е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   - </a:t>
            </a:r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  <a:sym typeface="Arial" charset="0"/>
              </a:rPr>
              <a:t>Доприноси физиогномији</a:t>
            </a:r>
            <a:endParaRPr lang="sr-Latn-CS" sz="1400" b="1">
              <a:latin typeface="Tahoma" pitchFamily="34" charset="0"/>
              <a:ea typeface="Arial" charset="0"/>
              <a:cs typeface="Tahoma" pitchFamily="34" charset="0"/>
              <a:sym typeface="Arial" charset="0"/>
            </a:endParaRP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4500563" y="331788"/>
            <a:ext cx="40957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Dens caninus inferior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87338" y="5372100"/>
            <a:ext cx="5851525" cy="11588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ПРАВИЛАН </a:t>
            </a:r>
            <a:r>
              <a:rPr lang="sr-Latn-CS" sz="1400" b="1">
                <a:latin typeface="Tahoma" pitchFamily="34" charset="0"/>
                <a:cs typeface="Arial" charset="0"/>
              </a:rPr>
              <a:t>ЗНАК УГЛА И ЛУКА,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ДИСТАЛНИ</a:t>
            </a:r>
            <a:r>
              <a:rPr lang="sr-Latn-CS" sz="1400" b="1">
                <a:latin typeface="Tahoma" pitchFamily="34" charset="0"/>
                <a:cs typeface="Arial" charset="0"/>
              </a:rPr>
              <a:t>  НАГИБ КОРЕНА  И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ЛИНГВАЛНИ </a:t>
            </a:r>
            <a:r>
              <a:rPr lang="sr-Latn-CS" sz="1400" b="1">
                <a:latin typeface="Tahoma" pitchFamily="34" charset="0"/>
                <a:cs typeface="Arial" charset="0"/>
              </a:rPr>
              <a:t>НАГИБ КРУНЕ.</a:t>
            </a:r>
            <a:endParaRPr lang="sr-Latn-CS" sz="1400" b="1">
              <a:cs typeface="Arial" charset="0"/>
            </a:endParaRPr>
          </a:p>
          <a:p>
            <a:pPr>
              <a:defRPr/>
            </a:pPr>
            <a:endParaRPr lang="sr-Latn-CS" sz="1400" b="1">
              <a:cs typeface="Arial" charset="0"/>
            </a:endParaRPr>
          </a:p>
          <a:p>
            <a:pPr>
              <a:defRPr/>
            </a:pPr>
            <a:r>
              <a:rPr lang="sr-Latn-CS" sz="1400" b="1">
                <a:latin typeface="Tahoma" pitchFamily="34" charset="0"/>
                <a:cs typeface="Arial" charset="0"/>
              </a:rPr>
              <a:t> ОБРАЗУЈЕ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ОКЛУЗАЛНУ ЈЕДИНИЦУ</a:t>
            </a:r>
            <a:r>
              <a:rPr lang="sr-Latn-CS" sz="1400" b="1">
                <a:latin typeface="Tahoma" pitchFamily="34" charset="0"/>
                <a:cs typeface="Arial" charset="0"/>
              </a:rPr>
              <a:t>  СА СТАЛНИМ ГОРЊИМ </a:t>
            </a:r>
            <a:endParaRPr lang="sr-Latn-CS" sz="1400" b="1">
              <a:cs typeface="Arial" charset="0"/>
            </a:endParaRPr>
          </a:p>
          <a:p>
            <a:pPr>
              <a:defRPr/>
            </a:pPr>
            <a:r>
              <a:rPr lang="sr-Latn-CS" sz="1400" b="1">
                <a:latin typeface="Tahoma" pitchFamily="34" charset="0"/>
                <a:cs typeface="Arial" charset="0"/>
              </a:rPr>
              <a:t> ОЧЊАКОМ И ГОРЊИМ ЛАТЕРАЛНИМ</a:t>
            </a:r>
            <a:r>
              <a:rPr lang="sr-Latn-CS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СЕКУТИЋЕМ</a:t>
            </a:r>
            <a:endParaRPr lang="sr-Latn-CS" sz="1400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198563"/>
            <a:ext cx="11763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1198563"/>
            <a:ext cx="14398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1198563"/>
            <a:ext cx="12160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1013" y="1198563"/>
            <a:ext cx="1042987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1863" y="4151313"/>
            <a:ext cx="1487487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2" name="Text Box 8"/>
          <p:cNvSpPr txBox="1">
            <a:spLocks noChangeArrowheads="1"/>
          </p:cNvSpPr>
          <p:nvPr/>
        </p:nvSpPr>
        <p:spPr bwMode="auto">
          <a:xfrm>
            <a:off x="250825" y="2132013"/>
            <a:ext cx="29559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1400" b="1">
                <a:cs typeface="Arial" charset="0"/>
              </a:rPr>
              <a:t>* стални доњи десни очњак: 43</a:t>
            </a:r>
          </a:p>
          <a:p>
            <a:pPr eaLnBrk="0" hangingPunct="0"/>
            <a:r>
              <a:rPr lang="en-US" altLang="sr-Latn-CS" sz="1400" b="1">
                <a:cs typeface="Arial" charset="0"/>
              </a:rPr>
              <a:t>* </a:t>
            </a:r>
            <a:r>
              <a:rPr lang="en-US" altLang="sr-Latn-CS" sz="1400" b="1">
                <a:cs typeface="Arial" charset="0"/>
                <a:sym typeface="Arial" charset="0"/>
              </a:rPr>
              <a:t>стални доњи леви очњак:   3</a:t>
            </a:r>
            <a:r>
              <a:rPr lang="en-US" altLang="sr-Latn-CS" sz="1400" b="1">
                <a:cs typeface="Arial" charset="0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547813" y="404813"/>
            <a:ext cx="57610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32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КЛАСА СТАЛНИХ ОЧЊАКА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3348038" y="3429000"/>
            <a:ext cx="2374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АТРИБУТИ КЛАСЕ</a:t>
            </a:r>
            <a:r>
              <a:rPr lang="sr-Latn-CS" altLang="en-US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:</a:t>
            </a: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539750" y="3862388"/>
            <a:ext cx="8351838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altLang="en-US" sz="1600" b="1">
                <a:latin typeface="Tahoma" pitchFamily="34" charset="0"/>
                <a:ea typeface="Arial" charset="0"/>
                <a:cs typeface="Tahoma" pitchFamily="34" charset="0"/>
              </a:rPr>
              <a:t>  </a:t>
            </a:r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1.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ПРИСУСТВО ЈЕДНЕ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КОНИ</a:t>
            </a:r>
            <a:r>
              <a:rPr lang="sl-SI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ЧНЕ – СОЛИТАРНЕ КВРЖИЦЕ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                    </a:t>
            </a:r>
          </a:p>
          <a:p>
            <a:endParaRPr lang="en-U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 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2.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СА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ВЕСТИБУЛАРНОГ АСПЕКТА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КРУНА ПОКАЗУЈЕ ОБЛИК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ПЕТОУГАОНИКА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, </a:t>
            </a:r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  <a:p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     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СЛИЧНО КОНТУРИ БУКАЛНЕ ПОВРШИНЕ СУСЕДНОГ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ПРВОГ ПРЕМОЛАРА, </a:t>
            </a:r>
            <a:b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     А СА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ПРОКСИМАЛНОГ АСПЕКТА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ОБЛИК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ТРОУГЛА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, СЛИ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ЧНО ПРОКСИМАЛНОЈ</a:t>
            </a:r>
            <a:b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  ПОВРШИНИ СУСЕДНОГ СЕКУТИЋА</a:t>
            </a:r>
            <a:endParaRPr lang="en-U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endParaRPr lang="en-U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 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3.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ЛИНГВАЛНА ЈАМА ЈЕ СЛИЧНЕ ПРОСТОРНЕ ОР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И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ЈЕНТАЦИЈЕ КАО И КОД </a:t>
            </a:r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СУСЕДНИХ  </a:t>
            </a:r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  <a:p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     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СЕКУТИЋА, 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АЛИ ЈЕ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ЛИНГВАЛНИМ КВРЖИЧНИМ ГРЕБЕНОМ</a:t>
            </a:r>
            <a:r>
              <a:rPr lang="en-U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ПОДЕЉЕНА НА</a:t>
            </a:r>
            <a:r>
              <a:rPr lang="en-U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br>
              <a:rPr lang="en-U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en-U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МЕЗИО- И </a:t>
            </a:r>
            <a:r>
              <a:rPr lang="sr-Latn-CS" alt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ДИСТОЛИНГВАЛНИ ДЕО</a:t>
            </a:r>
          </a:p>
          <a:p>
            <a:endParaRPr lang="en-U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 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4.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ИМАЈУ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НАЈДУЖИ КОРЕН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ОД СВИХ ЗУБА У ПРИПАДАЈУЋЕМ</a:t>
            </a:r>
            <a:r>
              <a:rPr lang="sr-Latn-CS" altLang="en-U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ДЕНТАЛНОМ ЛУКУ.</a:t>
            </a:r>
          </a:p>
          <a:p>
            <a:pPr>
              <a:spcBef>
                <a:spcPct val="50000"/>
              </a:spcBef>
            </a:pPr>
            <a:endParaRPr lang="sr-Cyrl-CS" sz="1400">
              <a:ea typeface="Arial" charset="0"/>
              <a:cs typeface="Tahoma" pitchFamily="34" charset="0"/>
            </a:endParaRPr>
          </a:p>
        </p:txBody>
      </p:sp>
      <p:pic>
        <p:nvPicPr>
          <p:cNvPr id="18437" name="Picture 7" descr="8,040a"/>
          <p:cNvPicPr>
            <a:picLocks noChangeAspect="1" noChangeArrowheads="1"/>
          </p:cNvPicPr>
          <p:nvPr/>
        </p:nvPicPr>
        <p:blipFill>
          <a:blip r:embed="rId2" cstate="print">
            <a:lum bright="-12000" contrast="48000"/>
          </a:blip>
          <a:srcRect/>
          <a:stretch>
            <a:fillRect/>
          </a:stretch>
        </p:blipFill>
        <p:spPr bwMode="auto">
          <a:xfrm>
            <a:off x="1979613" y="1125538"/>
            <a:ext cx="5192712" cy="2087562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2205038"/>
            <a:ext cx="6102350" cy="2908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sr-Latn-CS" sz="12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          </a:t>
            </a:r>
            <a:r>
              <a:rPr lang="sr-Latn-CS" sz="12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ТАБЕЛА РАЗВОЈА</a:t>
            </a:r>
          </a:p>
          <a:p>
            <a:pPr>
              <a:defRPr/>
            </a:pPr>
            <a:endParaRPr lang="sr-Latn-CS" sz="1200" b="1">
              <a:solidFill>
                <a:srgbClr val="FFFF00"/>
              </a:solidFill>
              <a:cs typeface="Arial" charset="0"/>
            </a:endParaRPr>
          </a:p>
          <a:p>
            <a:pPr lvl="3"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ПОЧЕТАК КАЛЦИФИКАЦИЈЕ         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4 –   5.  МЕСЕЦА</a:t>
            </a:r>
          </a:p>
          <a:p>
            <a:pPr lvl="3"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ФОРМИРАНА КРУНА                       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6 –   7.  ГОДИНА</a:t>
            </a:r>
          </a:p>
          <a:p>
            <a:pPr lvl="3"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ЕРУПЦИЈА	                          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9 – 10.  ГОДИНА</a:t>
            </a:r>
          </a:p>
          <a:p>
            <a:pPr lvl="3"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ЗАВРШЕН РАСТ КОРЕНА              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12 – 14.  ГОДИНА</a:t>
            </a:r>
          </a:p>
          <a:p>
            <a:pPr lvl="3">
              <a:defRPr/>
            </a:pPr>
            <a:endParaRPr lang="sr-Latn-CS" sz="1200" b="1">
              <a:solidFill>
                <a:srgbClr val="FFFF00"/>
              </a:solidFill>
              <a:cs typeface="Arial" charset="0"/>
            </a:endParaRPr>
          </a:p>
          <a:p>
            <a:pPr lvl="3">
              <a:defRPr/>
            </a:pPr>
            <a:r>
              <a:rPr lang="sr-Latn-C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endParaRPr lang="sr-Latn-CS" sz="1200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sz="1200" b="1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endParaRPr lang="sr-Latn-CS" sz="1200" b="1">
              <a:solidFill>
                <a:srgbClr val="629BE6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>
              <a:defRPr/>
            </a:pPr>
            <a:r>
              <a:rPr lang="sr-Latn-CS" sz="1200" b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         ДИМЕНЗИЈЕ СТАЛНОГ ДОЊЕГ ОЧЊАКА</a:t>
            </a:r>
          </a:p>
          <a:p>
            <a:pPr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            МД                ЛП                  </a:t>
            </a:r>
            <a:r>
              <a:rPr lang="en-US" sz="1200" b="1">
                <a:latin typeface="Tahoma" pitchFamily="34" charset="0"/>
                <a:cs typeface="Arial" charset="0"/>
              </a:rPr>
              <a:t>висина</a:t>
            </a:r>
            <a:r>
              <a:rPr lang="sr-Latn-CS" sz="1200" b="1">
                <a:latin typeface="Tahoma" pitchFamily="34" charset="0"/>
                <a:cs typeface="Arial" charset="0"/>
              </a:rPr>
              <a:t>              </a:t>
            </a:r>
            <a:r>
              <a:rPr lang="en-US" sz="1200" b="1">
                <a:latin typeface="Tahoma" pitchFamily="34" charset="0"/>
                <a:cs typeface="Arial" charset="0"/>
              </a:rPr>
              <a:t>дужина</a:t>
            </a:r>
            <a:r>
              <a:rPr lang="sr-Latn-CS" sz="1200" b="1">
                <a:latin typeface="Tahoma" pitchFamily="34" charset="0"/>
                <a:cs typeface="Arial" charset="0"/>
              </a:rPr>
              <a:t>              у</a:t>
            </a:r>
            <a:r>
              <a:rPr lang="en-US" sz="1200" b="1">
                <a:latin typeface="Tahoma" pitchFamily="34" charset="0"/>
                <a:cs typeface="Arial" charset="0"/>
              </a:rPr>
              <a:t>купна</a:t>
            </a:r>
            <a:r>
              <a:rPr lang="sr-Latn-CS" sz="1200" b="1">
                <a:latin typeface="Tahoma" pitchFamily="34" charset="0"/>
                <a:cs typeface="Arial" charset="0"/>
              </a:rPr>
              <a:t>                             </a:t>
            </a:r>
            <a:endParaRPr lang="sr-Latn-CS" sz="1200" b="1">
              <a:cs typeface="Arial" charset="0"/>
            </a:endParaRPr>
          </a:p>
          <a:p>
            <a:pPr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         </a:t>
            </a:r>
            <a:r>
              <a:rPr lang="en-US" sz="1200" b="1">
                <a:latin typeface="Tahoma" pitchFamily="34" charset="0"/>
                <a:cs typeface="Arial" charset="0"/>
              </a:rPr>
              <a:t>ширина</a:t>
            </a:r>
            <a:r>
              <a:rPr lang="sr-Latn-CS" sz="1200" b="1">
                <a:latin typeface="Tahoma" pitchFamily="34" charset="0"/>
                <a:cs typeface="Arial" charset="0"/>
              </a:rPr>
              <a:t>       </a:t>
            </a:r>
            <a:r>
              <a:rPr lang="en-US" sz="1200" b="1">
                <a:latin typeface="Tahoma" pitchFamily="34" charset="0"/>
                <a:cs typeface="Arial" charset="0"/>
              </a:rPr>
              <a:t>ширина</a:t>
            </a:r>
            <a:r>
              <a:rPr lang="sr-Latn-CS" sz="1200" b="1">
                <a:latin typeface="Tahoma" pitchFamily="34" charset="0"/>
                <a:cs typeface="Arial" charset="0"/>
              </a:rPr>
              <a:t>              </a:t>
            </a:r>
            <a:r>
              <a:rPr lang="en-US" sz="1200" b="1">
                <a:latin typeface="Tahoma" pitchFamily="34" charset="0"/>
                <a:cs typeface="Arial" charset="0"/>
              </a:rPr>
              <a:t>круне</a:t>
            </a:r>
            <a:r>
              <a:rPr lang="sr-Latn-CS" sz="1200" b="1">
                <a:latin typeface="Tahoma" pitchFamily="34" charset="0"/>
                <a:cs typeface="Arial" charset="0"/>
              </a:rPr>
              <a:t>               </a:t>
            </a:r>
            <a:r>
              <a:rPr lang="en-US" sz="1200" b="1">
                <a:latin typeface="Tahoma" pitchFamily="34" charset="0"/>
                <a:cs typeface="Arial" charset="0"/>
              </a:rPr>
              <a:t>корена</a:t>
            </a:r>
            <a:r>
              <a:rPr lang="sr-Latn-CS" sz="1200" b="1">
                <a:latin typeface="Tahoma" pitchFamily="34" charset="0"/>
                <a:cs typeface="Arial" charset="0"/>
              </a:rPr>
              <a:t>              </a:t>
            </a:r>
            <a:r>
              <a:rPr lang="en-US" sz="1200" b="1">
                <a:latin typeface="Tahoma" pitchFamily="34" charset="0"/>
                <a:cs typeface="Arial" charset="0"/>
              </a:rPr>
              <a:t>дужина       </a:t>
            </a:r>
            <a:endParaRPr lang="sr-Latn-CS" sz="1200" b="1">
              <a:cs typeface="Arial" charset="0"/>
            </a:endParaRPr>
          </a:p>
          <a:p>
            <a:pPr>
              <a:defRPr/>
            </a:pPr>
            <a:r>
              <a:rPr lang="sr-Latn-CS" sz="1200" b="1">
                <a:latin typeface="Tahoma" pitchFamily="34" charset="0"/>
                <a:cs typeface="Arial" charset="0"/>
              </a:rPr>
              <a:t>          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7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.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0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 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       7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.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5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                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1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1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.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0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               15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.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5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                 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2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6</a:t>
            </a:r>
            <a:r>
              <a:rPr lang="en-U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.</a:t>
            </a:r>
            <a:r>
              <a:rPr lang="sr-Latn-CS" sz="1200" b="1">
                <a:solidFill>
                  <a:srgbClr val="629BE6"/>
                </a:solidFill>
                <a:latin typeface="Tahoma" pitchFamily="34" charset="0"/>
                <a:cs typeface="Arial" charset="0"/>
              </a:rPr>
              <a:t>5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  <a:defRPr/>
            </a:pPr>
            <a:endParaRPr lang="en-US" sz="120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1403350" y="549275"/>
            <a:ext cx="457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Dens caninus inferior</a:t>
            </a:r>
          </a:p>
        </p:txBody>
      </p:sp>
      <p:pic>
        <p:nvPicPr>
          <p:cNvPr id="34820" name="Picture 6" descr="8,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1844675"/>
            <a:ext cx="1687513" cy="16541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4821" name="Picture 7" descr="8,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1844675"/>
            <a:ext cx="1752600" cy="16811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4822" name="Picture 8" descr="8,0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3500438"/>
            <a:ext cx="1676400" cy="17399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4823" name="Picture 9" descr="8,0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69175" y="3500438"/>
            <a:ext cx="1774825" cy="17414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4824" name="Picture 10" descr="8,05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5302250"/>
            <a:ext cx="3429000" cy="15557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8,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060575"/>
            <a:ext cx="2522538" cy="24717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5843" name="Rectangle 10"/>
          <p:cNvSpPr>
            <a:spLocks noChangeArrowheads="1"/>
          </p:cNvSpPr>
          <p:nvPr/>
        </p:nvSpPr>
        <p:spPr bwMode="auto">
          <a:xfrm>
            <a:off x="1833563" y="260350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</p:txBody>
      </p:sp>
      <p:sp>
        <p:nvSpPr>
          <p:cNvPr id="35844" name="Rectangle 5"/>
          <p:cNvSpPr>
            <a:spLocks noGrp="1"/>
          </p:cNvSpPr>
          <p:nvPr>
            <p:ph idx="4294967295"/>
          </p:nvPr>
        </p:nvSpPr>
        <p:spPr>
          <a:xfrm>
            <a:off x="252413" y="908050"/>
            <a:ext cx="8839200" cy="5948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     ЛАБИЈАЛНИ АСПЕКТ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</a:t>
            </a:r>
            <a:r>
              <a:rPr lang="en-US" altLang="sr-Latn-CS" sz="1200" b="1">
                <a:cs typeface="Arial" charset="0"/>
                <a:sym typeface="Arial" charset="0"/>
              </a:rPr>
              <a:t>-</a:t>
            </a:r>
            <a:r>
              <a:rPr lang="en-US" altLang="sr-Latn-CS" sz="1400" b="1">
                <a:cs typeface="Arial" charset="0"/>
                <a:sym typeface="Arial" charset="0"/>
              </a:rPr>
              <a:t> издуженог петоугаоног облика</a:t>
            </a:r>
            <a:r>
              <a:rPr lang="sr-Latn-CS" sz="1400" b="1">
                <a:cs typeface="Arial" charset="0"/>
              </a:rPr>
              <a:t> </a:t>
            </a:r>
            <a:endParaRPr lang="en-US" altLang="sr-Latn-CS" sz="1400" b="1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 b="1">
                <a:cs typeface="Arial" charset="0"/>
              </a:rPr>
              <a:t>	- конвексна и у </a:t>
            </a:r>
            <a:r>
              <a:rPr lang="en-US" altLang="sr-Latn-CS" sz="1400" b="1">
                <a:cs typeface="Arial" charset="0"/>
                <a:sym typeface="Arial" charset="0"/>
              </a:rPr>
              <a:t>инцизоцервикалном и у мезиодситалном правцу (јаче изражен</a:t>
            </a:r>
            <a:br>
              <a:rPr lang="en-US" altLang="sr-Latn-CS" sz="1400" b="1">
                <a:cs typeface="Arial" charset="0"/>
                <a:sym typeface="Arial" charset="0"/>
              </a:rPr>
            </a:br>
            <a:r>
              <a:rPr lang="en-US" altLang="sr-Latn-CS" sz="1400" b="1">
                <a:cs typeface="Arial" charset="0"/>
                <a:sym typeface="Arial" charset="0"/>
              </a:rPr>
              <a:t>  кривина мез.-дист. у цервикалној 1/3</a:t>
            </a:r>
          </a:p>
          <a:p>
            <a:pPr lvl="3" eaLnBrk="1" hangingPunct="1">
              <a:lnSpc>
                <a:spcPct val="90000"/>
              </a:lnSpc>
              <a:buClr>
                <a:srgbClr val="FFFF00"/>
              </a:buClr>
            </a:pPr>
            <a:endParaRPr lang="sr-Latn-CS" sz="1400" b="1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 u="sng">
                <a:solidFill>
                  <a:srgbClr val="629BE6"/>
                </a:solidFill>
                <a:cs typeface="Arial" charset="0"/>
              </a:rPr>
              <a:t>а) Мезијални профил: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скоро прав од мезијалног контактног поља до  цервикалне линије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висина контуре у инцизалној 1/3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sz="1400" b="1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 u="sng">
                <a:solidFill>
                  <a:srgbClr val="629BE6"/>
                </a:solidFill>
                <a:cs typeface="Arial" charset="0"/>
                <a:sym typeface="Arial" charset="0"/>
              </a:rPr>
              <a:t>б) Дистални профил: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     </a:t>
            </a:r>
            <a:r>
              <a:rPr lang="en-US" altLang="sr-Latn-CS" sz="1400">
                <a:cs typeface="Arial" charset="0"/>
                <a:sym typeface="Arial" charset="0"/>
              </a:rPr>
              <a:t>- конвексан од дисталног контактног поља до цервикалне линије</a:t>
            </a:r>
            <a:endParaRPr lang="en-US" altLang="sr-Latn-CS" sz="14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  - висина контуре је на споју инцизалне и средње 1/3;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     у том пределу је и контактно поље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 u="sng">
                <a:cs typeface="Arial" charset="0"/>
                <a:sym typeface="Arial" charset="0"/>
              </a:rPr>
              <a:t>* мезијални и дистални профил су скоро паралелни или благо конвергирају</a:t>
            </a:r>
            <a:br>
              <a:rPr lang="en-US" altLang="sr-Latn-CS" sz="1400" u="sng">
                <a:cs typeface="Arial" charset="0"/>
                <a:sym typeface="Arial" charset="0"/>
              </a:rPr>
            </a:br>
            <a:r>
              <a:rPr lang="en-US" altLang="sr-Latn-CS" sz="1400" u="sng">
                <a:cs typeface="Arial" charset="0"/>
                <a:sym typeface="Arial" charset="0"/>
              </a:rPr>
              <a:t>   ка цервиксу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400">
              <a:solidFill>
                <a:srgbClr val="FFFF00"/>
              </a:solidFill>
              <a:cs typeface="Arial" charset="0"/>
              <a:sym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в) Инцизални профил: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     </a:t>
            </a:r>
            <a:r>
              <a:rPr lang="en-US" altLang="sr-Latn-CS" sz="1400">
                <a:cs typeface="Arial" charset="0"/>
                <a:sym typeface="Arial" charset="0"/>
              </a:rPr>
              <a:t>- врх квржице - приближно на средини инцизалне ивице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altLang="en-US" sz="1400">
                <a:cs typeface="Arial" charset="0"/>
              </a:rPr>
              <a:t>     </a:t>
            </a:r>
            <a:r>
              <a:rPr lang="en-US" altLang="en-US" sz="1400">
                <a:cs typeface="Arial" charset="0"/>
              </a:rPr>
              <a:t>- квржица доњег очњака је мања и тупља у односу на квржицу горњег очњака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400">
                <a:cs typeface="Arial" charset="0"/>
              </a:rPr>
              <a:t>     - на квржици уочљив висок положај мезијалне еминенције и низак положај дисталног рамена,</a:t>
            </a:r>
            <a:br>
              <a:rPr lang="en-US" altLang="en-US" sz="1400">
                <a:cs typeface="Arial" charset="0"/>
              </a:rPr>
            </a:br>
            <a:r>
              <a:rPr lang="en-US" altLang="en-US" sz="1400">
                <a:cs typeface="Arial" charset="0"/>
              </a:rPr>
              <a:t>       које је наглашено закривљено (сколиоза доњег очњака)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400">
                <a:cs typeface="Arial" charset="0"/>
              </a:rPr>
              <a:t>     - инцизална ивица заузима 1/4 или 1/5 стварне висине круне, тако да круна изгледа дужа у односу</a:t>
            </a:r>
            <a:br>
              <a:rPr lang="en-US" altLang="en-US" sz="1400">
                <a:cs typeface="Arial" charset="0"/>
              </a:rPr>
            </a:br>
            <a:r>
              <a:rPr lang="en-US" altLang="en-US" sz="1400">
                <a:cs typeface="Arial" charset="0"/>
              </a:rPr>
              <a:t>       на горњи очњак</a:t>
            </a:r>
          </a:p>
        </p:txBody>
      </p:sp>
      <p:sp>
        <p:nvSpPr>
          <p:cNvPr id="35845" name="Text Box 1"/>
          <p:cNvSpPr txBox="1">
            <a:spLocks noChangeArrowheads="1"/>
          </p:cNvSpPr>
          <p:nvPr/>
        </p:nvSpPr>
        <p:spPr bwMode="auto">
          <a:xfrm>
            <a:off x="6516688" y="4005263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8,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060575"/>
            <a:ext cx="2522538" cy="24717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6867" name="Rectangle 10"/>
          <p:cNvSpPr>
            <a:spLocks noChangeArrowheads="1"/>
          </p:cNvSpPr>
          <p:nvPr/>
        </p:nvSpPr>
        <p:spPr bwMode="auto">
          <a:xfrm>
            <a:off x="1835150" y="547688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</p:txBody>
      </p:sp>
      <p:sp>
        <p:nvSpPr>
          <p:cNvPr id="36868" name="Rectangle 5"/>
          <p:cNvSpPr>
            <a:spLocks noGrp="1"/>
          </p:cNvSpPr>
          <p:nvPr>
            <p:ph idx="4294967295"/>
          </p:nvPr>
        </p:nvSpPr>
        <p:spPr>
          <a:xfrm>
            <a:off x="396875" y="1843088"/>
            <a:ext cx="8839200" cy="359092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    ЛАБИЈАЛНИ АСПЕКТ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solidFill>
                  <a:srgbClr val="629BE6"/>
                </a:solidFill>
                <a:cs typeface="Arial" charset="0"/>
              </a:rPr>
              <a:t>  </a:t>
            </a:r>
            <a:r>
              <a:rPr lang="sr-Latn-CS" sz="1600" b="1">
                <a:solidFill>
                  <a:srgbClr val="629BE6"/>
                </a:solidFill>
                <a:cs typeface="Arial" charset="0"/>
              </a:rPr>
              <a:t>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600" b="1" u="sng">
                <a:solidFill>
                  <a:srgbClr val="629BE6"/>
                </a:solidFill>
                <a:cs typeface="Arial" charset="0"/>
              </a:rPr>
              <a:t>  </a:t>
            </a:r>
            <a:r>
              <a:rPr lang="en-US" altLang="sr-Latn-CS" sz="1600" u="sng">
                <a:solidFill>
                  <a:srgbClr val="629BE6"/>
                </a:solidFill>
                <a:cs typeface="Arial" charset="0"/>
                <a:sym typeface="Arial" charset="0"/>
              </a:rPr>
              <a:t>г) Цервикална линија (глеђно-цементни спој)</a:t>
            </a:r>
            <a:r>
              <a:rPr lang="en-US" altLang="sr-Latn-CS" sz="1600">
                <a:solidFill>
                  <a:srgbClr val="629BE6"/>
                </a:solidFill>
                <a:cs typeface="Arial" charset="0"/>
                <a:sym typeface="Arial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  <a:sym typeface="Arial" charset="0"/>
              </a:rPr>
              <a:t>     - благо конвексна у смеру корена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altLang="en-US" sz="1600">
              <a:solidFill>
                <a:srgbClr val="FFFF00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 u="sng">
                <a:solidFill>
                  <a:srgbClr val="629BE6"/>
                </a:solidFill>
                <a:cs typeface="Arial" charset="0"/>
                <a:sym typeface="Arial" charset="0"/>
              </a:rPr>
              <a:t>д) Остала разматрања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solidFill>
                  <a:srgbClr val="FFFF00"/>
                </a:solidFill>
                <a:cs typeface="Arial" charset="0"/>
                <a:sym typeface="Arial" charset="0"/>
              </a:rPr>
              <a:t>     </a:t>
            </a:r>
            <a:r>
              <a:rPr lang="en-US" altLang="en-GB" sz="1600">
                <a:cs typeface="Arial" charset="0"/>
                <a:sym typeface="Arial" charset="0"/>
              </a:rPr>
              <a:t>- благе депресије (</a:t>
            </a:r>
            <a:r>
              <a:rPr lang="en-US" altLang="en-US" sz="1600">
                <a:cs typeface="Arial" charset="0"/>
                <a:sym typeface="Arial" charset="0"/>
              </a:rPr>
              <a:t>мезиолабијална и дистолабијална развојна </a:t>
            </a:r>
            <a:br>
              <a:rPr lang="en-US" altLang="en-US" sz="1600">
                <a:cs typeface="Arial" charset="0"/>
                <a:sym typeface="Arial" charset="0"/>
              </a:rPr>
            </a:br>
            <a:r>
              <a:rPr lang="en-US" altLang="en-US" sz="1600">
                <a:cs typeface="Arial" charset="0"/>
                <a:sym typeface="Arial" charset="0"/>
              </a:rPr>
              <a:t>       бразда) </a:t>
            </a:r>
            <a:r>
              <a:rPr lang="en-US" altLang="en-GB" sz="1600">
                <a:cs typeface="Arial" charset="0"/>
                <a:sym typeface="Arial" charset="0"/>
              </a:rPr>
              <a:t>налазе се са обе стране лабијалног квржичног гребена и </a:t>
            </a:r>
            <a:br>
              <a:rPr lang="en-US" altLang="en-GB" sz="1600">
                <a:cs typeface="Arial" charset="0"/>
                <a:sym typeface="Arial" charset="0"/>
              </a:rPr>
            </a:br>
            <a:r>
              <a:rPr lang="en-US" altLang="en-GB" sz="1600">
                <a:cs typeface="Arial" charset="0"/>
                <a:sym typeface="Arial" charset="0"/>
              </a:rPr>
              <a:t>       маркирају 3 лобуса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GB" sz="1600">
                <a:cs typeface="Arial" charset="0"/>
                <a:sym typeface="Arial" charset="0"/>
              </a:rPr>
              <a:t>     - лабијални квржични гребен је слабо изражен</a:t>
            </a:r>
            <a:br>
              <a:rPr lang="en-US" altLang="en-GB" sz="1600">
                <a:cs typeface="Arial" charset="0"/>
                <a:sym typeface="Arial" charset="0"/>
              </a:rPr>
            </a:br>
            <a:r>
              <a:rPr lang="en-US" altLang="en-GB" sz="1600">
                <a:cs typeface="Arial" charset="0"/>
                <a:sym typeface="Arial" charset="0"/>
              </a:rPr>
              <a:t>     </a:t>
            </a:r>
            <a:r>
              <a:rPr lang="en-US" altLang="en-US" sz="1600">
                <a:cs typeface="Arial" charset="0"/>
                <a:sym typeface="Arial" charset="0"/>
              </a:rPr>
              <a:t>- преклопних линија обично нема</a:t>
            </a: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  <a:sym typeface="Arial" charset="0"/>
              </a:rPr>
              <a:t>     - висина контуре налази се у цервикалној 1/3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 b="1" u="sng">
                <a:solidFill>
                  <a:srgbClr val="629BE6"/>
                </a:solidFill>
                <a:cs typeface="Arial" charset="0"/>
              </a:rPr>
              <a:t>* Са лабијалног аспекта круна показује карактеристични дистални нагиб у односу на</a:t>
            </a:r>
            <a:br>
              <a:rPr lang="en-US" altLang="en-US" sz="1600" b="1" u="sng">
                <a:solidFill>
                  <a:srgbClr val="629BE6"/>
                </a:solidFill>
                <a:cs typeface="Arial" charset="0"/>
              </a:rPr>
            </a:br>
            <a:r>
              <a:rPr lang="en-US" altLang="en-US" sz="1600" b="1" u="sng">
                <a:solidFill>
                  <a:srgbClr val="629BE6"/>
                </a:solidFill>
                <a:cs typeface="Arial" charset="0"/>
              </a:rPr>
              <a:t>   уздужну осовину корена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600">
              <a:cs typeface="Arial" charset="0"/>
            </a:endParaRPr>
          </a:p>
        </p:txBody>
      </p:sp>
      <p:sp>
        <p:nvSpPr>
          <p:cNvPr id="36869" name="Text Box 1"/>
          <p:cNvSpPr txBox="1">
            <a:spLocks noChangeArrowheads="1"/>
          </p:cNvSpPr>
          <p:nvPr/>
        </p:nvSpPr>
        <p:spPr bwMode="auto">
          <a:xfrm>
            <a:off x="6516688" y="4005263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7" descr="8,0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1343025"/>
            <a:ext cx="2620963" cy="2514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7891" name="Rectangle 10"/>
          <p:cNvSpPr>
            <a:spLocks noChangeArrowheads="1"/>
          </p:cNvSpPr>
          <p:nvPr/>
        </p:nvSpPr>
        <p:spPr bwMode="auto">
          <a:xfrm>
            <a:off x="1979613" y="404813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</p:txBody>
      </p:sp>
      <p:sp>
        <p:nvSpPr>
          <p:cNvPr id="37892" name="Rectangle 5"/>
          <p:cNvSpPr>
            <a:spLocks noGrp="1"/>
          </p:cNvSpPr>
          <p:nvPr>
            <p:ph idx="4294967295"/>
          </p:nvPr>
        </p:nvSpPr>
        <p:spPr>
          <a:xfrm>
            <a:off x="254000" y="1555750"/>
            <a:ext cx="8839200" cy="3590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FF00"/>
              </a:buClr>
            </a:pPr>
            <a:r>
              <a:rPr lang="en-US" altLang="sr-Latn-CS" sz="1800" b="1">
                <a:solidFill>
                  <a:srgbClr val="1E63BD"/>
                </a:solidFill>
                <a:cs typeface="Arial" charset="0"/>
              </a:rPr>
              <a:t>ЛИНГВАЛНИ АСПЕКТ</a:t>
            </a:r>
            <a:r>
              <a:rPr lang="sr-Latn-CS" sz="1800" b="1">
                <a:solidFill>
                  <a:srgbClr val="1E63BD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1E63BD"/>
                </a:solidFill>
                <a:cs typeface="Arial" charset="0"/>
              </a:rPr>
              <a:t>КРУНЕ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400" b="1">
                <a:cs typeface="Arial" charset="0"/>
                <a:sym typeface="Arial" charset="0"/>
              </a:rPr>
              <a:t>   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600" b="1">
                <a:cs typeface="Arial" charset="0"/>
                <a:sym typeface="Arial" charset="0"/>
              </a:rPr>
              <a:t>  </a:t>
            </a:r>
            <a:r>
              <a:rPr lang="en-US" altLang="sr-Latn-CS" sz="1600">
                <a:cs typeface="Arial" charset="0"/>
                <a:sym typeface="Arial" charset="0"/>
              </a:rPr>
              <a:t>- контура слична контури са лабијалног аспекта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  <a:sym typeface="Arial" charset="0"/>
              </a:rPr>
              <a:t>  - лингвални аспект круне доњег очњака сличан као код горњег, </a:t>
            </a:r>
            <a:br>
              <a:rPr lang="en-US" altLang="sr-Latn-CS" sz="1600">
                <a:cs typeface="Arial" charset="0"/>
                <a:sym typeface="Arial" charset="0"/>
              </a:rPr>
            </a:br>
            <a:r>
              <a:rPr lang="en-US" altLang="sr-Latn-CS" sz="1600">
                <a:cs typeface="Arial" charset="0"/>
                <a:sym typeface="Arial" charset="0"/>
              </a:rPr>
              <a:t>    са тим да су морфолошки елементи слабије изражени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  <a:sym typeface="Arial" charset="0"/>
              </a:rPr>
              <a:t>  - цервикална линија показује јачи конвекситет у апикалном смеру </a:t>
            </a:r>
            <a:br>
              <a:rPr lang="en-US" altLang="sr-Latn-CS" sz="1600">
                <a:cs typeface="Arial" charset="0"/>
                <a:sym typeface="Arial" charset="0"/>
              </a:rPr>
            </a:br>
            <a:r>
              <a:rPr lang="en-US" altLang="sr-Latn-CS" sz="1600">
                <a:cs typeface="Arial" charset="0"/>
                <a:sym typeface="Arial" charset="0"/>
              </a:rPr>
              <a:t>    и нагнута је дистално, као и цингулум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800" b="1">
              <a:solidFill>
                <a:srgbClr val="FFFF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</a:pPr>
            <a:r>
              <a:rPr lang="en-US" altLang="sr-Latn-CS" sz="1800" b="1">
                <a:solidFill>
                  <a:srgbClr val="1E63BD"/>
                </a:solidFill>
                <a:cs typeface="Arial" charset="0"/>
              </a:rPr>
              <a:t>ПРОКСИМАЛНИ АСПЕКТИ</a:t>
            </a:r>
            <a:endParaRPr lang="sr-Latn-CS" sz="1400"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400">
                <a:cs typeface="Arial" charset="0"/>
              </a:rPr>
              <a:t>  </a:t>
            </a:r>
            <a:r>
              <a:rPr lang="en-US" altLang="sr-Latn-CS" sz="1600">
                <a:cs typeface="Arial" charset="0"/>
              </a:rPr>
              <a:t>- слични као код горњег очњака; супротно горњем очњаку мезијални и дистални маргинални гребен стапају се са лингвалном површином и слабије су изражени</a:t>
            </a:r>
            <a:endParaRPr lang="en-US" altLang="sr-Latn-CS" sz="1600" b="1"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</a:t>
            </a:r>
            <a:endParaRPr lang="sr-Latn-CS" altLang="en-US" sz="1400">
              <a:solidFill>
                <a:srgbClr val="FFFF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400" b="1" u="sng">
              <a:solidFill>
                <a:srgbClr val="FFFF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400">
              <a:cs typeface="Arial" charset="0"/>
            </a:endParaRPr>
          </a:p>
        </p:txBody>
      </p:sp>
      <p:sp>
        <p:nvSpPr>
          <p:cNvPr id="37893" name="Text Box 1"/>
          <p:cNvSpPr txBox="1">
            <a:spLocks noChangeArrowheads="1"/>
          </p:cNvSpPr>
          <p:nvPr/>
        </p:nvSpPr>
        <p:spPr bwMode="auto">
          <a:xfrm>
            <a:off x="6732588" y="3429000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charset="0"/>
              </a:rPr>
              <a:t>доњи леви</a:t>
            </a:r>
          </a:p>
        </p:txBody>
      </p:sp>
      <p:pic>
        <p:nvPicPr>
          <p:cNvPr id="37894" name="Picture 8" descr="8,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438650"/>
            <a:ext cx="1920875" cy="19939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7895" name="Picture 9" descr="8,0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4438650"/>
            <a:ext cx="2036763" cy="20002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7896" name="Text Box 1"/>
          <p:cNvSpPr txBox="1">
            <a:spLocks noChangeArrowheads="1"/>
          </p:cNvSpPr>
          <p:nvPr/>
        </p:nvSpPr>
        <p:spPr bwMode="auto">
          <a:xfrm>
            <a:off x="1835150" y="6092825"/>
            <a:ext cx="1187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charset="0"/>
              </a:rPr>
              <a:t>доњи леви - мез</a:t>
            </a:r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.</a:t>
            </a:r>
          </a:p>
        </p:txBody>
      </p:sp>
      <p:sp>
        <p:nvSpPr>
          <p:cNvPr id="37897" name="Text Box 2"/>
          <p:cNvSpPr txBox="1">
            <a:spLocks noChangeArrowheads="1"/>
          </p:cNvSpPr>
          <p:nvPr/>
        </p:nvSpPr>
        <p:spPr bwMode="auto">
          <a:xfrm>
            <a:off x="5580063" y="6165850"/>
            <a:ext cx="12969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1000">
                <a:latin typeface="Tahoma" pitchFamily="34" charset="0"/>
                <a:cs typeface="Arial" charset="0"/>
              </a:rPr>
              <a:t>доњи леви - дист.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8,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713038"/>
            <a:ext cx="3429000" cy="15557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8915" name="Line 7"/>
          <p:cNvSpPr>
            <a:spLocks noChangeShapeType="1"/>
          </p:cNvSpPr>
          <p:nvPr/>
        </p:nvSpPr>
        <p:spPr bwMode="auto">
          <a:xfrm flipV="1">
            <a:off x="5435600" y="2719658"/>
            <a:ext cx="720725" cy="8429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6" name="Line 9"/>
          <p:cNvSpPr>
            <a:spLocks noChangeShapeType="1"/>
          </p:cNvSpPr>
          <p:nvPr/>
        </p:nvSpPr>
        <p:spPr bwMode="auto">
          <a:xfrm>
            <a:off x="5435600" y="3505200"/>
            <a:ext cx="865188" cy="71913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7" name="Line 10"/>
          <p:cNvSpPr>
            <a:spLocks noChangeShapeType="1"/>
          </p:cNvSpPr>
          <p:nvPr/>
        </p:nvSpPr>
        <p:spPr bwMode="auto">
          <a:xfrm flipV="1">
            <a:off x="6227763" y="3360738"/>
            <a:ext cx="792162" cy="863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8" name="Line 11"/>
          <p:cNvSpPr>
            <a:spLocks noChangeShapeType="1"/>
          </p:cNvSpPr>
          <p:nvPr/>
        </p:nvSpPr>
        <p:spPr bwMode="auto">
          <a:xfrm>
            <a:off x="6156325" y="2711450"/>
            <a:ext cx="863600" cy="649288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19" name="Freeform 15"/>
          <p:cNvSpPr>
            <a:spLocks noChangeArrowheads="1"/>
          </p:cNvSpPr>
          <p:nvPr/>
        </p:nvSpPr>
        <p:spPr bwMode="auto">
          <a:xfrm>
            <a:off x="5508625" y="3000375"/>
            <a:ext cx="1143000" cy="317500"/>
          </a:xfrm>
          <a:custGeom>
            <a:avLst/>
            <a:gdLst>
              <a:gd name="T0" fmla="*/ 1814512678 w 720"/>
              <a:gd name="T1" fmla="*/ 362902488 h 200"/>
              <a:gd name="T2" fmla="*/ 1451609905 w 720"/>
              <a:gd name="T3" fmla="*/ 0 h 200"/>
              <a:gd name="T4" fmla="*/ 967740069 w 720"/>
              <a:gd name="T5" fmla="*/ 362902488 h 200"/>
              <a:gd name="T6" fmla="*/ 120967509 w 720"/>
              <a:gd name="T7" fmla="*/ 483870051 h 200"/>
              <a:gd name="T8" fmla="*/ 241935017 w 720"/>
              <a:gd name="T9" fmla="*/ 483870051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20"/>
              <a:gd name="T16" fmla="*/ 0 h 200"/>
              <a:gd name="T17" fmla="*/ 720 w 720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20" h="200">
                <a:moveTo>
                  <a:pt x="720" y="144"/>
                </a:moveTo>
                <a:cubicBezTo>
                  <a:pt x="676" y="72"/>
                  <a:pt x="632" y="0"/>
                  <a:pt x="576" y="0"/>
                </a:cubicBezTo>
                <a:cubicBezTo>
                  <a:pt x="520" y="0"/>
                  <a:pt x="472" y="112"/>
                  <a:pt x="384" y="144"/>
                </a:cubicBezTo>
                <a:cubicBezTo>
                  <a:pt x="296" y="176"/>
                  <a:pt x="96" y="184"/>
                  <a:pt x="48" y="192"/>
                </a:cubicBezTo>
                <a:cubicBezTo>
                  <a:pt x="0" y="200"/>
                  <a:pt x="88" y="192"/>
                  <a:pt x="96" y="192"/>
                </a:cubicBezTo>
              </a:path>
            </a:pathLst>
          </a:custGeom>
          <a:noFill/>
          <a:ln w="28575" cap="rnd">
            <a:solidFill>
              <a:schemeClr val="bg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920" name="Rectangle 10"/>
          <p:cNvSpPr>
            <a:spLocks noChangeArrowheads="1"/>
          </p:cNvSpPr>
          <p:nvPr/>
        </p:nvSpPr>
        <p:spPr bwMode="auto">
          <a:xfrm>
            <a:off x="1835150" y="692150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</p:txBody>
      </p:sp>
      <p:sp>
        <p:nvSpPr>
          <p:cNvPr id="38921" name="Rectangle 5"/>
          <p:cNvSpPr>
            <a:spLocks noGrp="1"/>
          </p:cNvSpPr>
          <p:nvPr>
            <p:ph idx="4294967295"/>
          </p:nvPr>
        </p:nvSpPr>
        <p:spPr>
          <a:xfrm>
            <a:off x="395288" y="2060575"/>
            <a:ext cx="5014912" cy="1800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FF00"/>
              </a:buClr>
            </a:pPr>
            <a:r>
              <a:rPr lang="en-US" altLang="sr-Latn-CS" sz="1600" b="1" dirty="0">
                <a:solidFill>
                  <a:srgbClr val="629BE6"/>
                </a:solidFill>
                <a:cs typeface="Arial" charset="0"/>
              </a:rPr>
              <a:t>ИНЦИЗАЛНИ АСПЕКТ</a:t>
            </a:r>
            <a:r>
              <a:rPr lang="sr-Latn-CS" sz="1600" b="1" dirty="0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600" b="1" dirty="0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6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 dirty="0">
                <a:cs typeface="Arial" charset="0"/>
              </a:rPr>
              <a:t>- </a:t>
            </a:r>
            <a:r>
              <a:rPr lang="en-US" altLang="sr-Latn-CS" sz="1600" dirty="0" err="1">
                <a:cs typeface="Arial" charset="0"/>
              </a:rPr>
              <a:t>лабиолингвална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бразда</a:t>
            </a:r>
            <a:r>
              <a:rPr lang="sr-Cyrl-RS" altLang="sr-Latn-CS" sz="1600" dirty="0">
                <a:cs typeface="Arial" charset="0"/>
              </a:rPr>
              <a:t> (симетрала)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дели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круну</a:t>
            </a:r>
            <a:br>
              <a:rPr lang="sr-Cyrl-RS" altLang="sr-Latn-CS" sz="1600" dirty="0">
                <a:cs typeface="Arial" charset="0"/>
              </a:rPr>
            </a:br>
            <a:r>
              <a:rPr lang="en-US" altLang="sr-Latn-CS" sz="1600" dirty="0" err="1">
                <a:cs typeface="Arial" charset="0"/>
              </a:rPr>
              <a:t>на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скоро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две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симетричне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половине</a:t>
            </a:r>
            <a:r>
              <a:rPr lang="en-US" altLang="sr-Latn-CS" sz="1600" dirty="0">
                <a:cs typeface="Arial" charset="0"/>
              </a:rPr>
              <a:t>, </a:t>
            </a:r>
            <a:r>
              <a:rPr lang="en-US" altLang="sr-Latn-CS" sz="1600" dirty="0" err="1">
                <a:cs typeface="Arial" charset="0"/>
              </a:rPr>
              <a:t>супротно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>
                <a:cs typeface="Arial" charset="0"/>
              </a:rPr>
              <a:t>горњем </a:t>
            </a:r>
            <a:r>
              <a:rPr lang="en-US" altLang="sr-Latn-CS" sz="1600" dirty="0" err="1">
                <a:cs typeface="Arial" charset="0"/>
              </a:rPr>
              <a:t>очњаку</a:t>
            </a:r>
            <a:r>
              <a:rPr lang="en-US" altLang="sr-Latn-CS" sz="1600" dirty="0">
                <a:cs typeface="Arial" charset="0"/>
              </a:rPr>
              <a:t>;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6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 dirty="0">
                <a:cs typeface="Arial" charset="0"/>
              </a:rPr>
              <a:t>- </a:t>
            </a:r>
            <a:r>
              <a:rPr lang="en-US" altLang="sr-Latn-CS" sz="1600" dirty="0" err="1">
                <a:cs typeface="Arial" charset="0"/>
              </a:rPr>
              <a:t>остале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карактеристике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сличне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као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код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горњег</a:t>
            </a:r>
            <a:r>
              <a:rPr lang="en-US" altLang="sr-Latn-CS" sz="1600" dirty="0">
                <a:cs typeface="Arial" charset="0"/>
              </a:rPr>
              <a:t> </a:t>
            </a:r>
            <a:r>
              <a:rPr lang="en-US" altLang="sr-Latn-CS" sz="1600" dirty="0" err="1">
                <a:cs typeface="Arial" charset="0"/>
              </a:rPr>
              <a:t>очњака</a:t>
            </a:r>
            <a:endParaRPr lang="en-US" altLang="sr-Latn-CS" sz="1600" dirty="0"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400" b="1" dirty="0">
                <a:cs typeface="Arial" charset="0"/>
                <a:sym typeface="Arial" charset="0"/>
              </a:rPr>
              <a:t>   </a:t>
            </a:r>
          </a:p>
          <a:p>
            <a:pPr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en-US" sz="1400" dirty="0"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"/>
          <p:cNvSpPr>
            <a:spLocks noChangeArrowheads="1"/>
          </p:cNvSpPr>
          <p:nvPr/>
        </p:nvSpPr>
        <p:spPr bwMode="auto">
          <a:xfrm>
            <a:off x="1833563" y="188913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ДОЊИ ОЧЊАК</a:t>
            </a:r>
          </a:p>
        </p:txBody>
      </p:sp>
      <p:sp>
        <p:nvSpPr>
          <p:cNvPr id="4" name="Rectangle 5"/>
          <p:cNvSpPr>
            <a:spLocks noGrp="1"/>
          </p:cNvSpPr>
          <p:nvPr/>
        </p:nvSpPr>
        <p:spPr>
          <a:xfrm>
            <a:off x="-36513" y="838200"/>
            <a:ext cx="8978901" cy="3871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Char char="n"/>
              <a:defRPr/>
            </a:pPr>
            <a:r>
              <a:rPr lang="en-US" altLang="en-US" b="1" dirty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КОРЕН (</a:t>
            </a:r>
            <a:r>
              <a:rPr lang="en-US" altLang="en-US" b="1" dirty="0" err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сличнан</a:t>
            </a:r>
            <a:r>
              <a:rPr lang="en-US" altLang="en-US" b="1" dirty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као</a:t>
            </a:r>
            <a:r>
              <a:rPr lang="en-US" altLang="en-US" b="1" dirty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код</a:t>
            </a:r>
            <a:r>
              <a:rPr lang="en-US" altLang="en-US" b="1" dirty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горњег</a:t>
            </a:r>
            <a:r>
              <a:rPr lang="en-US" altLang="en-US" b="1" dirty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b="1" dirty="0" err="1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очњака</a:t>
            </a:r>
            <a:r>
              <a:rPr lang="en-US" altLang="en-US" b="1" dirty="0">
                <a:solidFill>
                  <a:srgbClr val="629BE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sr-Latn-CS" sz="1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               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sr-Latn-CS" sz="1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  </a:t>
            </a:r>
            <a:r>
              <a:rPr lang="en-US" altLang="en-US" sz="14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-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1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коничан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корен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обично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најдужи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у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денталном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луку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шири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лабиолингвално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него</a:t>
            </a:r>
            <a:b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мезиодистално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-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лабијална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и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лингвална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површина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корена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конвексне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,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док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мезијална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и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дистална</a:t>
            </a:r>
            <a:b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површина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конкавне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и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конвергирају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према</a:t>
            </a:r>
            <a:r>
              <a:rPr lang="en-US" altLang="en-US" sz="160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лингвално</a:t>
            </a:r>
            <a:b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-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врх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је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затупљен</a:t>
            </a:r>
            <a:b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-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лонгитудинална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бразда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обично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дубља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и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дужа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дисталној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површини</a:t>
            </a: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-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хоризонтални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пресек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нивоу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врата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зуба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је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овалног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облика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(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мезодистално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шири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у</a:t>
            </a:r>
            <a:b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лабијалном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него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у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лингвалном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делу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    -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хоризонтални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пресек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средњем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нивоу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корена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је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сличног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облика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,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сем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што</a:t>
            </a:r>
            <a:b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</a:b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проксимални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профили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садрже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конкавитете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(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због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присуства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лонгитудиналних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бразди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  <a:sym typeface="Aria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   -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прилично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је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  <a:r>
              <a:rPr lang="en-US" altLang="en-US" sz="1600" dirty="0" err="1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прав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  <a:sym typeface="Arial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FF00"/>
              </a:buClr>
              <a:buSzPct val="70000"/>
              <a:buFont typeface="Wingdings" pitchFamily="2" charset="2"/>
              <a:buNone/>
              <a:defRPr/>
            </a:pPr>
            <a:endParaRPr lang="en-US" altLang="en-US" sz="1600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pic>
        <p:nvPicPr>
          <p:cNvPr id="39940" name="Picture 6" descr="8,0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5013325"/>
            <a:ext cx="1687512" cy="16541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1" name="Picture 7" descr="8,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5013325"/>
            <a:ext cx="1752600" cy="16811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2" name="Picture 8" descr="8,0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5238" y="4941888"/>
            <a:ext cx="1676400" cy="17399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9943" name="Picture 9" descr="8,0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4940300"/>
            <a:ext cx="1774825" cy="17414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9944" name="Text Box 2"/>
          <p:cNvSpPr txBox="1">
            <a:spLocks noChangeArrowheads="1"/>
          </p:cNvSpPr>
          <p:nvPr/>
        </p:nvSpPr>
        <p:spPr bwMode="auto">
          <a:xfrm>
            <a:off x="5003800" y="6453188"/>
            <a:ext cx="11874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доњи леви - мез.</a:t>
            </a:r>
          </a:p>
        </p:txBody>
      </p:sp>
      <p:sp>
        <p:nvSpPr>
          <p:cNvPr id="39945" name="Text Box 4"/>
          <p:cNvSpPr txBox="1">
            <a:spLocks noChangeArrowheads="1"/>
          </p:cNvSpPr>
          <p:nvPr/>
        </p:nvSpPr>
        <p:spPr bwMode="auto">
          <a:xfrm>
            <a:off x="6877050" y="6453188"/>
            <a:ext cx="1239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доњи леви - дист.</a:t>
            </a:r>
          </a:p>
        </p:txBody>
      </p:sp>
      <p:sp>
        <p:nvSpPr>
          <p:cNvPr id="39946" name="Text Box 5"/>
          <p:cNvSpPr txBox="1">
            <a:spLocks noChangeArrowheads="1"/>
          </p:cNvSpPr>
          <p:nvPr/>
        </p:nvSpPr>
        <p:spPr bwMode="auto">
          <a:xfrm>
            <a:off x="1187450" y="6308725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доњи леви</a:t>
            </a:r>
          </a:p>
        </p:txBody>
      </p:sp>
      <p:sp>
        <p:nvSpPr>
          <p:cNvPr id="39947" name="Text Box 6"/>
          <p:cNvSpPr txBox="1">
            <a:spLocks noChangeArrowheads="1"/>
          </p:cNvSpPr>
          <p:nvPr/>
        </p:nvSpPr>
        <p:spPr bwMode="auto">
          <a:xfrm>
            <a:off x="3132138" y="6380163"/>
            <a:ext cx="815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доњи леви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1258888" y="2420938"/>
            <a:ext cx="457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1. </a:t>
            </a:r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ИЗРАЖЕНОСТ “РАМЕНА” ОЧЊАКА</a:t>
            </a:r>
          </a:p>
          <a:p>
            <a:pPr eaLnBrk="0" hangingPunct="0"/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2.  ИЗРАЖЕНОСТ “СКОЛИОЗЕ”</a:t>
            </a:r>
          </a:p>
          <a:p>
            <a:pPr eaLnBrk="0" hangingPunct="0"/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3.  ИРЕГУЛАРНОСТ КОРЕНА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971550" y="836613"/>
            <a:ext cx="6799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ДОЊЕГ ОЧЊАКА</a:t>
            </a:r>
          </a:p>
        </p:txBody>
      </p:sp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4067175" y="3860800"/>
            <a:ext cx="46577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116013" y="620713"/>
            <a:ext cx="67992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ДОЊЕГ ОЧЊАКА</a:t>
            </a: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1331913" y="2060575"/>
            <a:ext cx="453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1. </a:t>
            </a:r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ИЗРАЖЕНОСТ “РАМЕНА” ОЧЊАКА</a:t>
            </a:r>
          </a:p>
        </p:txBody>
      </p:sp>
      <p:pic>
        <p:nvPicPr>
          <p:cNvPr id="41988" name="Picture 6"/>
          <p:cNvPicPr>
            <a:picLocks noChangeAspect="1" noChangeArrowheads="1"/>
          </p:cNvPicPr>
          <p:nvPr/>
        </p:nvPicPr>
        <p:blipFill>
          <a:blip r:embed="rId2" cstate="print">
            <a:lum bright="-24000" contrast="54000"/>
          </a:blip>
          <a:srcRect/>
          <a:stretch>
            <a:fillRect/>
          </a:stretch>
        </p:blipFill>
        <p:spPr bwMode="auto">
          <a:xfrm>
            <a:off x="1042988" y="2492375"/>
            <a:ext cx="7258050" cy="239077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1989" name="Rectangle 7"/>
          <p:cNvSpPr>
            <a:spLocks noChangeArrowheads="1"/>
          </p:cNvSpPr>
          <p:nvPr/>
        </p:nvSpPr>
        <p:spPr bwMode="auto">
          <a:xfrm>
            <a:off x="2484438" y="5229225"/>
            <a:ext cx="6048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a – </a:t>
            </a:r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БЛАГО ИЗРАЖЕН</a:t>
            </a:r>
            <a:r>
              <a:rPr lang="sr-Latn-C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О</a:t>
            </a:r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sr-Latn-C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“РАМЕ”</a:t>
            </a:r>
          </a:p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б – </a:t>
            </a:r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ЈАКО ИЗРАЖЕН</a:t>
            </a:r>
            <a:r>
              <a:rPr lang="sr-Latn-C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О</a:t>
            </a:r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sr-Latn-C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“РАМЕ”</a:t>
            </a:r>
          </a:p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ц</a:t>
            </a:r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–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ЕКСТРЕМНО РАЗВИЈЕН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О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 МЕЗИЈАЛН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О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“РАМЕ</a:t>
            </a:r>
            <a:endParaRPr lang="sr-Latn-CS" altLang="en-US" b="1">
              <a:solidFill>
                <a:srgbClr val="FF00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41990" name="Rectangle 8"/>
          <p:cNvSpPr>
            <a:spLocks noChangeArrowheads="1"/>
          </p:cNvSpPr>
          <p:nvPr/>
        </p:nvSpPr>
        <p:spPr bwMode="auto">
          <a:xfrm>
            <a:off x="1116013" y="4437063"/>
            <a:ext cx="32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41991" name="Rectangle 9"/>
          <p:cNvSpPr>
            <a:spLocks noChangeArrowheads="1"/>
          </p:cNvSpPr>
          <p:nvPr/>
        </p:nvSpPr>
        <p:spPr bwMode="auto">
          <a:xfrm>
            <a:off x="2843213" y="4365625"/>
            <a:ext cx="327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  <p:sp>
        <p:nvSpPr>
          <p:cNvPr id="41992" name="Rectangle 10"/>
          <p:cNvSpPr>
            <a:spLocks noChangeArrowheads="1"/>
          </p:cNvSpPr>
          <p:nvPr/>
        </p:nvSpPr>
        <p:spPr bwMode="auto">
          <a:xfrm>
            <a:off x="6659563" y="4508500"/>
            <a:ext cx="33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ц</a:t>
            </a:r>
          </a:p>
        </p:txBody>
      </p:sp>
      <p:sp>
        <p:nvSpPr>
          <p:cNvPr id="41993" name="Line 11"/>
          <p:cNvSpPr>
            <a:spLocks noChangeShapeType="1"/>
          </p:cNvSpPr>
          <p:nvPr/>
        </p:nvSpPr>
        <p:spPr bwMode="auto">
          <a:xfrm>
            <a:off x="6732588" y="2565400"/>
            <a:ext cx="217487" cy="43180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971550" y="765175"/>
            <a:ext cx="6799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ДОЊЕГ ОЧЊАКА</a:t>
            </a:r>
          </a:p>
        </p:txBody>
      </p:sp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682625" y="2060575"/>
            <a:ext cx="3719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2. </a:t>
            </a:r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ИЗРАЖЕНОСТ “СКОЛИОЗЕ</a:t>
            </a:r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”</a:t>
            </a:r>
            <a:endParaRPr lang="sr-Latn-CS" altLang="en-US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pic>
        <p:nvPicPr>
          <p:cNvPr id="43012" name="Picture 6"/>
          <p:cNvPicPr>
            <a:picLocks noChangeAspect="1" noChangeArrowheads="1"/>
          </p:cNvPicPr>
          <p:nvPr/>
        </p:nvPicPr>
        <p:blipFill>
          <a:blip r:embed="rId2" cstate="print">
            <a:lum bright="-12000" contrast="54000"/>
            <a:grayscl/>
          </a:blip>
          <a:srcRect/>
          <a:stretch>
            <a:fillRect/>
          </a:stretch>
        </p:blipFill>
        <p:spPr bwMode="auto">
          <a:xfrm>
            <a:off x="4572000" y="1981200"/>
            <a:ext cx="3676650" cy="45339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3013" name="Rectangle 7"/>
          <p:cNvSpPr>
            <a:spLocks noChangeArrowheads="1"/>
          </p:cNvSpPr>
          <p:nvPr/>
        </p:nvSpPr>
        <p:spPr bwMode="auto">
          <a:xfrm>
            <a:off x="0" y="5445125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a –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ЈАКО ИЗРАЖЕНА “СКОЛИОЗА”</a:t>
            </a:r>
          </a:p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б – </a:t>
            </a:r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БЛАГО ИЗРАЖЕНА “СКОЛИОЗА”</a:t>
            </a:r>
            <a:r>
              <a:rPr lang="en-US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</p:txBody>
      </p:sp>
      <p:sp>
        <p:nvSpPr>
          <p:cNvPr id="43014" name="Rectangle 8"/>
          <p:cNvSpPr>
            <a:spLocks noChangeArrowheads="1"/>
          </p:cNvSpPr>
          <p:nvPr/>
        </p:nvSpPr>
        <p:spPr bwMode="auto">
          <a:xfrm>
            <a:off x="4859338" y="5876925"/>
            <a:ext cx="320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43015" name="Rectangle 9"/>
          <p:cNvSpPr>
            <a:spLocks noChangeArrowheads="1"/>
          </p:cNvSpPr>
          <p:nvPr/>
        </p:nvSpPr>
        <p:spPr bwMode="auto">
          <a:xfrm>
            <a:off x="6877050" y="5876925"/>
            <a:ext cx="327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  <p:sp>
        <p:nvSpPr>
          <p:cNvPr id="43016" name="Freeform 10"/>
          <p:cNvSpPr>
            <a:spLocks noChangeArrowheads="1"/>
          </p:cNvSpPr>
          <p:nvPr/>
        </p:nvSpPr>
        <p:spPr bwMode="auto">
          <a:xfrm>
            <a:off x="5292725" y="2349500"/>
            <a:ext cx="317500" cy="838200"/>
          </a:xfrm>
          <a:custGeom>
            <a:avLst/>
            <a:gdLst>
              <a:gd name="T0" fmla="*/ 20161250 w 200"/>
              <a:gd name="T1" fmla="*/ 1330642282 h 528"/>
              <a:gd name="T2" fmla="*/ 20161250 w 200"/>
              <a:gd name="T3" fmla="*/ 846772505 h 528"/>
              <a:gd name="T4" fmla="*/ 141128757 w 200"/>
              <a:gd name="T5" fmla="*/ 483869975 h 528"/>
              <a:gd name="T6" fmla="*/ 504031295 w 20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200"/>
              <a:gd name="T13" fmla="*/ 0 h 528"/>
              <a:gd name="T14" fmla="*/ 200 w 20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00" h="528">
                <a:moveTo>
                  <a:pt x="8" y="528"/>
                </a:moveTo>
                <a:cubicBezTo>
                  <a:pt x="4" y="460"/>
                  <a:pt x="0" y="392"/>
                  <a:pt x="8" y="336"/>
                </a:cubicBezTo>
                <a:cubicBezTo>
                  <a:pt x="16" y="280"/>
                  <a:pt x="24" y="248"/>
                  <a:pt x="56" y="192"/>
                </a:cubicBezTo>
                <a:cubicBezTo>
                  <a:pt x="88" y="136"/>
                  <a:pt x="176" y="32"/>
                  <a:pt x="200" y="0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7" name="Line 11"/>
          <p:cNvSpPr>
            <a:spLocks noChangeShapeType="1"/>
          </p:cNvSpPr>
          <p:nvPr/>
        </p:nvSpPr>
        <p:spPr bwMode="auto">
          <a:xfrm>
            <a:off x="5486400" y="2895600"/>
            <a:ext cx="609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018" name="Freeform 12"/>
          <p:cNvSpPr>
            <a:spLocks noChangeArrowheads="1"/>
          </p:cNvSpPr>
          <p:nvPr/>
        </p:nvSpPr>
        <p:spPr bwMode="auto">
          <a:xfrm>
            <a:off x="7239000" y="2286000"/>
            <a:ext cx="88900" cy="1066800"/>
          </a:xfrm>
          <a:custGeom>
            <a:avLst/>
            <a:gdLst>
              <a:gd name="T0" fmla="*/ 20161251 w 56"/>
              <a:gd name="T1" fmla="*/ 1693545178 h 672"/>
              <a:gd name="T2" fmla="*/ 20161251 w 56"/>
              <a:gd name="T3" fmla="*/ 967740045 h 672"/>
              <a:gd name="T4" fmla="*/ 141128761 w 56"/>
              <a:gd name="T5" fmla="*/ 0 h 672"/>
              <a:gd name="T6" fmla="*/ 0 60000 65536"/>
              <a:gd name="T7" fmla="*/ 0 60000 65536"/>
              <a:gd name="T8" fmla="*/ 0 60000 65536"/>
              <a:gd name="T9" fmla="*/ 0 w 56"/>
              <a:gd name="T10" fmla="*/ 0 h 672"/>
              <a:gd name="T11" fmla="*/ 56 w 56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6" h="672">
                <a:moveTo>
                  <a:pt x="8" y="672"/>
                </a:moveTo>
                <a:cubicBezTo>
                  <a:pt x="4" y="584"/>
                  <a:pt x="0" y="496"/>
                  <a:pt x="8" y="384"/>
                </a:cubicBezTo>
                <a:cubicBezTo>
                  <a:pt x="16" y="272"/>
                  <a:pt x="48" y="64"/>
                  <a:pt x="56" y="0"/>
                </a:cubicBezTo>
              </a:path>
            </a:pathLst>
          </a:custGeom>
          <a:noFill/>
          <a:ln w="28575">
            <a:solidFill>
              <a:srgbClr val="00FF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19" name="Line 13"/>
          <p:cNvSpPr>
            <a:spLocks noChangeShapeType="1"/>
          </p:cNvSpPr>
          <p:nvPr/>
        </p:nvSpPr>
        <p:spPr bwMode="auto">
          <a:xfrm>
            <a:off x="7467600" y="2895600"/>
            <a:ext cx="685800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1258888" y="566738"/>
            <a:ext cx="67992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altLang="en-US" sz="2800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ВАРИЈАЦИЈЕ СТАЛНОГ ДОЊЕГ ОЧЊАКА</a:t>
            </a:r>
          </a:p>
        </p:txBody>
      </p:sp>
      <p:sp>
        <p:nvSpPr>
          <p:cNvPr id="44035" name="Rectangle 5"/>
          <p:cNvSpPr>
            <a:spLocks noChangeArrowheads="1"/>
          </p:cNvSpPr>
          <p:nvPr/>
        </p:nvSpPr>
        <p:spPr bwMode="auto">
          <a:xfrm>
            <a:off x="1187450" y="1989138"/>
            <a:ext cx="3375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Latn-CS" b="1">
                <a:latin typeface="Tahoma" pitchFamily="34" charset="0"/>
                <a:ea typeface="Arial" charset="0"/>
                <a:cs typeface="Tahoma" pitchFamily="34" charset="0"/>
              </a:rPr>
              <a:t>3. </a:t>
            </a:r>
            <a:r>
              <a:rPr lang="sr-Cyrl-CS" b="1">
                <a:latin typeface="Tahoma" pitchFamily="34" charset="0"/>
                <a:ea typeface="Arial" charset="0"/>
                <a:cs typeface="Tahoma" pitchFamily="34" charset="0"/>
              </a:rPr>
              <a:t>ИРЕГУЛАРНОСТ КОРЕНА</a:t>
            </a:r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2" cstate="print">
            <a:lum bright="12000" contrast="36000"/>
          </a:blip>
          <a:srcRect/>
          <a:stretch>
            <a:fillRect/>
          </a:stretch>
        </p:blipFill>
        <p:spPr bwMode="auto">
          <a:xfrm>
            <a:off x="2484438" y="2420938"/>
            <a:ext cx="4319587" cy="29527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44037" name="Rectangle 7"/>
          <p:cNvSpPr>
            <a:spLocks noChangeArrowheads="1"/>
          </p:cNvSpPr>
          <p:nvPr/>
        </p:nvSpPr>
        <p:spPr bwMode="auto">
          <a:xfrm>
            <a:off x="1692275" y="5518150"/>
            <a:ext cx="5508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– </a:t>
            </a:r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ЈАКО РАЗДВОЈЕНЕ КОРЕНСКЕ ГРАНЕ</a:t>
            </a:r>
          </a:p>
          <a:p>
            <a:pPr eaLnBrk="0" hangingPunct="0"/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  <a:r>
              <a:rPr 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– </a:t>
            </a:r>
            <a:r>
              <a:rPr 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КОРЕНСКЕ ГРАНЕ У ЈУКСТАПОЗИЦИЈИ</a:t>
            </a:r>
          </a:p>
          <a:p>
            <a:pPr eaLnBrk="0" hangingPunct="0"/>
            <a:r>
              <a:rPr lang="en-US" b="1">
                <a:latin typeface="Tahoma" pitchFamily="34" charset="0"/>
                <a:ea typeface="Arial" charset="0"/>
                <a:cs typeface="Tahoma" pitchFamily="34" charset="0"/>
              </a:rPr>
              <a:t>ц – ДУБОКА ЛОНГИТУДИНАЛНА БРАЗДА</a:t>
            </a:r>
          </a:p>
        </p:txBody>
      </p:sp>
      <p:sp>
        <p:nvSpPr>
          <p:cNvPr id="44038" name="Rectangle 8"/>
          <p:cNvSpPr>
            <a:spLocks noChangeArrowheads="1"/>
          </p:cNvSpPr>
          <p:nvPr/>
        </p:nvSpPr>
        <p:spPr bwMode="auto">
          <a:xfrm>
            <a:off x="2555875" y="4941888"/>
            <a:ext cx="320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b="1">
                <a:solidFill>
                  <a:srgbClr val="FF0000"/>
                </a:solidFill>
                <a:latin typeface="Tahoma" pitchFamily="34" charset="0"/>
                <a:ea typeface="Arial" charset="0"/>
                <a:cs typeface="Tahoma" pitchFamily="34" charset="0"/>
              </a:rPr>
              <a:t>a</a:t>
            </a:r>
            <a:endParaRPr lang="sr-Latn-CS" altLang="en-US" b="1">
              <a:solidFill>
                <a:srgbClr val="FF00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sp>
        <p:nvSpPr>
          <p:cNvPr id="44039" name="Rectangle 10"/>
          <p:cNvSpPr>
            <a:spLocks noChangeArrowheads="1"/>
          </p:cNvSpPr>
          <p:nvPr/>
        </p:nvSpPr>
        <p:spPr bwMode="auto">
          <a:xfrm>
            <a:off x="4067175" y="4868863"/>
            <a:ext cx="327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00FF00"/>
                </a:solidFill>
                <a:latin typeface="Tahoma" pitchFamily="34" charset="0"/>
                <a:ea typeface="Arial" charset="0"/>
                <a:cs typeface="Tahoma" pitchFamily="34" charset="0"/>
              </a:rPr>
              <a:t>б</a:t>
            </a:r>
          </a:p>
        </p:txBody>
      </p:sp>
      <p:sp>
        <p:nvSpPr>
          <p:cNvPr id="44040" name="Rectangle 11"/>
          <p:cNvSpPr>
            <a:spLocks noChangeArrowheads="1"/>
          </p:cNvSpPr>
          <p:nvPr/>
        </p:nvSpPr>
        <p:spPr bwMode="auto">
          <a:xfrm>
            <a:off x="5724525" y="4797425"/>
            <a:ext cx="333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ц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4111625" y="315913"/>
            <a:ext cx="47021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  <a:p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Dens caninus superior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179388" y="765175"/>
            <a:ext cx="6173787" cy="585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ОПШТЕ КАРАКТЕРИСТИКЕ:</a:t>
            </a:r>
          </a:p>
          <a:p>
            <a:r>
              <a:rPr lang="sr-Cyrl-C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</a:p>
          <a:p>
            <a:r>
              <a:rPr lang="sr-Cyrl-C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ПОЛОЖАЈ У ЛУКУ</a:t>
            </a:r>
            <a:endParaRPr 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- 3. зуб од медијалне линије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 - мезијално контактира са латералним секутићем,</a:t>
            </a:r>
            <a:b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   а дистално са првим премоларом</a:t>
            </a:r>
          </a:p>
          <a:p>
            <a:endParaRPr 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НОМЕNКЛАТУР</a:t>
            </a:r>
            <a:r>
              <a:rPr lang="en-US" altLang="sr-Latn-CS" sz="1400" b="1">
                <a:latin typeface="Tahoma" pitchFamily="34" charset="0"/>
                <a:ea typeface="Arial" charset="0"/>
                <a:cs typeface="Tahoma" pitchFamily="34" charset="0"/>
              </a:rPr>
              <a:t>А</a:t>
            </a:r>
          </a:p>
          <a:p>
            <a:endParaRPr lang="en-US" alt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endParaRPr lang="en-US" alt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endParaRPr lang="en-US" alt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en-US" altLang="sr-Latn-CS" sz="1400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ОПШТИ OБЛIК </a:t>
            </a:r>
            <a:r>
              <a:rPr lang="en-US" altLang="sr-Cyrl-CS" sz="1400" b="1">
                <a:latin typeface="Tahoma" pitchFamily="34" charset="0"/>
                <a:ea typeface="Arial" charset="0"/>
                <a:cs typeface="Tahoma" pitchFamily="34" charset="0"/>
              </a:rPr>
              <a:t>И</a:t>
            </a:r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 ФУНKЦIЈА:</a:t>
            </a: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- </a:t>
            </a:r>
            <a:r>
              <a:rPr lang="sr-Latn-CS" sz="1400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са лабијалног и палатиналног аспекта је петоугаоног облика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-  са мезијалног и дисталног аспекта је троугластог облика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- Једна солитарна квржица на инцизалном гребену, која има</a:t>
            </a:r>
            <a:r>
              <a:rPr lang="en-US" altLang="sr-Latn-CS" sz="1400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  4 квржична гребена: мезијални, дистални, лабијални и 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  лингвални (палатинални)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- </a:t>
            </a:r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</a:rPr>
              <a:t>Сечивни гребен није раван</a:t>
            </a:r>
          </a:p>
          <a:p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- </a:t>
            </a:r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</a:rPr>
              <a:t>Основна улога у ингестији је кидање и раздирање хран</a:t>
            </a:r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е</a:t>
            </a:r>
          </a:p>
          <a:p>
            <a:r>
              <a:rPr lang="en-US" altLang="sr-Latn-CS" sz="1400">
                <a:latin typeface="Tahoma" pitchFamily="34" charset="0"/>
                <a:ea typeface="Arial" charset="0"/>
                <a:cs typeface="Tahoma" pitchFamily="34" charset="0"/>
              </a:rPr>
              <a:t>   - </a:t>
            </a:r>
            <a:r>
              <a:rPr lang="sr-Latn-CS" sz="1400">
                <a:latin typeface="Tahoma" pitchFamily="34" charset="0"/>
                <a:ea typeface="Arial" charset="0"/>
                <a:cs typeface="Tahoma" pitchFamily="34" charset="0"/>
              </a:rPr>
              <a:t>Доприноси физиогномији</a:t>
            </a:r>
          </a:p>
          <a:p>
            <a:pPr lvl="1"/>
            <a:endParaRPr lang="en-US" sz="1400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ПРАВИЛАН 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ЗНАК УГЛА И ЛУКА И</a:t>
            </a:r>
            <a:r>
              <a:rPr lang="en-US" sz="1400" b="1"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ДИСТАЛНИ  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НАГИБ КОРЕНА</a:t>
            </a:r>
          </a:p>
          <a:p>
            <a:endParaRPr lang="sr-Latn-CS" sz="14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ОБРАЗУЈЕ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ОКЛУЗАЛНУ ЈЕДИНИЦУ</a:t>
            </a: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СА СТАЛНИМ ДОЊИМ</a:t>
            </a:r>
            <a:b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</a:br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ОЧЊАКОМ И ДОЊИМ ПРВИМ ПРЕМОЛАРОМ</a:t>
            </a:r>
            <a:endParaRPr lang="sr-Latn-CS" altLang="en-US" sz="1400" b="1">
              <a:latin typeface="Tahoma" pitchFamily="34" charset="0"/>
              <a:ea typeface="Arial" charset="0"/>
              <a:cs typeface="Tahoma" pitchFamily="34" charset="0"/>
            </a:endParaRPr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200150"/>
            <a:ext cx="10572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5963" y="1200150"/>
            <a:ext cx="11620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200150"/>
            <a:ext cx="10080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550" y="1200150"/>
            <a:ext cx="103981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888" y="4365625"/>
            <a:ext cx="2087562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395288" y="2781300"/>
            <a:ext cx="3025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sr-Latn-CS" sz="1400" b="1">
                <a:cs typeface="Arial" charset="0"/>
              </a:rPr>
              <a:t>* стални горњи десни очњак: </a:t>
            </a:r>
            <a:r>
              <a:rPr lang="sr-Latn-CS" sz="1400" b="1">
                <a:cs typeface="Arial" charset="0"/>
              </a:rPr>
              <a:t>1</a:t>
            </a:r>
            <a:r>
              <a:rPr lang="en-US" altLang="sr-Latn-CS" sz="1400" b="1">
                <a:cs typeface="Arial" charset="0"/>
              </a:rPr>
              <a:t>3</a:t>
            </a:r>
          </a:p>
          <a:p>
            <a:pPr eaLnBrk="0" hangingPunct="0"/>
            <a:r>
              <a:rPr lang="en-US" altLang="sr-Latn-CS" sz="1400" b="1">
                <a:cs typeface="Arial" charset="0"/>
              </a:rPr>
              <a:t>* </a:t>
            </a:r>
            <a:r>
              <a:rPr lang="en-US" altLang="sr-Latn-CS" sz="1400" b="1">
                <a:cs typeface="Arial" charset="0"/>
                <a:sym typeface="Arial" charset="0"/>
              </a:rPr>
              <a:t>стални горњи леви очњак:   </a:t>
            </a:r>
            <a:r>
              <a:rPr lang="sr-Latn-CS" sz="1400" b="1">
                <a:cs typeface="Arial" charset="0"/>
              </a:rPr>
              <a:t>2</a:t>
            </a:r>
            <a:r>
              <a:rPr lang="en-US" altLang="sr-Latn-CS" sz="1400" b="1">
                <a:cs typeface="Arial" charset="0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7" name="Table 30746"/>
          <p:cNvGraphicFramePr>
            <a:graphicFrameLocks noGrp="1"/>
          </p:cNvGraphicFramePr>
          <p:nvPr/>
        </p:nvGraphicFramePr>
        <p:xfrm>
          <a:off x="468313" y="260350"/>
          <a:ext cx="8675687" cy="4295394"/>
        </p:xfrm>
        <a:graphic>
          <a:graphicData uri="http://schemas.openxmlformats.org/drawingml/2006/table">
            <a:tbl>
              <a:tblPr/>
              <a:tblGrid>
                <a:gridCol w="2962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9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03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ОБЕЛЕЖЈЕ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ГОРЊИ ОЧЊАК</a:t>
                      </a: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ДОЊИ ОЧЊАК</a:t>
                      </a: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7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ВИСИНА КРУНЕ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ОДНОС ПРОКСИМАЛНИХ 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ПРОФИЛА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ДУЖИНА И ШИРИНА КРУНЕ И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КОРЕНА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ДУЖИНА КОРЕНА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ЕКСПРЕСИЈА МОРФОЛОШКИХ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ЕЛЕМЕНАТА ОРАЛНЕ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ПОВРШИНЕ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КВРЖИЦА</a:t>
                      </a: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ЛИНГВАЛНИ НАГИБ КРУНЕ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МАЊА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КОНВЕРГУЈУ ЦЕРВИКАЛНО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ВЕЋА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ВЕЋА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ДОБРО ИЗРАЖЕНА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ДОБРО РАЗВИЈЕНА И ОШТРА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НЕ ПОСТOЈИ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ВЕЋА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СКОРО ПАРАЛЕЛНИ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МАЊА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МАЊА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СЛАБИЈЕ ИЗРАЖЕНА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СЛАБИЈЕ РАЗВИЈЕНА И МАЊЕ ОШТРА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alt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1E63BD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ea typeface="SimSun" pitchFamily="2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1E63BD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ea typeface="SimSun" pitchFamily="2" charset="-122"/>
                          <a:cs typeface="Arial" charset="0"/>
                        </a:rPr>
                        <a:t>ОБИЧНО ДОБРО ИЗРАЖЕН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FF669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302" name="Picture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4652963"/>
            <a:ext cx="85248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3" name="Picture 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4652963"/>
            <a:ext cx="9906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4" name="Picture 40" descr="HPIM20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97413"/>
            <a:ext cx="28400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5" name="Picture 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25" y="4652963"/>
            <a:ext cx="9366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6" name="Picture 4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5825" y="4652963"/>
            <a:ext cx="11525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7" name="Picture 4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9288" y="4652963"/>
            <a:ext cx="874712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08" name="Picture 4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87900" y="4652963"/>
            <a:ext cx="8636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79" name="Line 45"/>
          <p:cNvSpPr>
            <a:spLocks noChangeShapeType="1"/>
          </p:cNvSpPr>
          <p:nvPr/>
        </p:nvSpPr>
        <p:spPr bwMode="auto">
          <a:xfrm>
            <a:off x="8604250" y="4868863"/>
            <a:ext cx="144463" cy="6477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0" name="Line 46"/>
          <p:cNvSpPr>
            <a:spLocks noChangeShapeType="1"/>
          </p:cNvSpPr>
          <p:nvPr/>
        </p:nvSpPr>
        <p:spPr bwMode="auto">
          <a:xfrm flipH="1">
            <a:off x="8748713" y="5516563"/>
            <a:ext cx="0" cy="13414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81" name="Line 47"/>
          <p:cNvSpPr>
            <a:spLocks noChangeShapeType="1"/>
          </p:cNvSpPr>
          <p:nvPr/>
        </p:nvSpPr>
        <p:spPr bwMode="auto">
          <a:xfrm>
            <a:off x="5148263" y="4724400"/>
            <a:ext cx="0" cy="187325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209800"/>
            <a:ext cx="3403600" cy="4648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476375" y="404813"/>
            <a:ext cx="63373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  <a:p>
            <a:r>
              <a:rPr lang="sr-Latn-C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Dens caninus superior</a:t>
            </a: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395288" y="1989138"/>
            <a:ext cx="61023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ТАБЕЛА РАЗВОЈА</a:t>
            </a:r>
          </a:p>
          <a:p>
            <a:endParaRPr lang="sr-Cyrl-CS" sz="1400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          ПОЧЕТАК КАЛЦИФИКАЦИЈЕ   </a:t>
            </a:r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4 – 5. МЕСЕЦА</a:t>
            </a:r>
          </a:p>
          <a:p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          ФОРМИРАНА КРУНА               </a:t>
            </a:r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6 – 7. ГОДИНА</a:t>
            </a:r>
          </a:p>
          <a:p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          ЕРУПЦИЈА                               </a:t>
            </a:r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11 – 12. ГОДИНА</a:t>
            </a:r>
          </a:p>
          <a:p>
            <a:r>
              <a:rPr lang="sr-Cyrl-CS" sz="1400" b="1">
                <a:latin typeface="Tahoma" pitchFamily="34" charset="0"/>
                <a:ea typeface="Arial" charset="0"/>
                <a:cs typeface="Tahoma" pitchFamily="34" charset="0"/>
              </a:rPr>
              <a:t>          ЗАВРШЕН РАСТ КОРЕНА      </a:t>
            </a:r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13 –</a:t>
            </a:r>
            <a:r>
              <a:rPr lang="sr-Cyrl-C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15. ГОДИНА</a:t>
            </a:r>
          </a:p>
          <a:p>
            <a:pPr lvl="3"/>
            <a:endParaRPr lang="sr-Latn-CS" sz="1400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  <a:p>
            <a:pPr lvl="3"/>
            <a:endParaRPr lang="sr-Latn-CS" sz="1400" b="1">
              <a:solidFill>
                <a:srgbClr val="629BE6"/>
              </a:solidFill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Cyrl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ДИМЕНЗИЈЕ СТАЛНОГ ГОРЊЕГ ОЧЊАКА У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mm</a:t>
            </a:r>
            <a:br>
              <a:rPr lang="sr-Latn-CS" sz="1400" b="1">
                <a:solidFill>
                  <a:srgbClr val="FFFF00"/>
                </a:solidFill>
                <a:latin typeface="Tahoma" pitchFamily="34" charset="0"/>
                <a:ea typeface="Arial" charset="0"/>
                <a:cs typeface="Tahoma" pitchFamily="34" charset="0"/>
              </a:rPr>
            </a:br>
            <a:endParaRPr lang="sr-Latn-CS" sz="1400" b="1">
              <a:solidFill>
                <a:srgbClr val="FFFF00"/>
              </a:solidFill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  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МД                ЛП      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висина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дужина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  у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купна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         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ширина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ширина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круне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корена</a:t>
            </a:r>
            <a:r>
              <a:rPr lang="sr-Latn-CS" sz="1200" b="1">
                <a:latin typeface="Tahoma" pitchFamily="34" charset="0"/>
                <a:ea typeface="Arial" charset="0"/>
                <a:cs typeface="Tahoma" pitchFamily="34" charset="0"/>
              </a:rPr>
              <a:t>            </a:t>
            </a:r>
            <a:r>
              <a:rPr lang="en-US" sz="1200" b="1">
                <a:latin typeface="Tahoma" pitchFamily="34" charset="0"/>
                <a:ea typeface="Arial" charset="0"/>
                <a:cs typeface="Tahoma" pitchFamily="34" charset="0"/>
              </a:rPr>
              <a:t>дужина       </a:t>
            </a:r>
            <a:endParaRPr lang="sr-Latn-CS" sz="1200" b="1">
              <a:latin typeface="Tahoma" pitchFamily="34" charset="0"/>
              <a:ea typeface="Arial" charset="0"/>
              <a:cs typeface="Tahoma" pitchFamily="34" charset="0"/>
            </a:endParaRPr>
          </a:p>
          <a:p>
            <a:r>
              <a:rPr lang="sr-Latn-CS" sz="1400" b="1"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7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.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5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</a:t>
            </a:r>
            <a:r>
              <a:rPr lang="sr-Latn-CS" alt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8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.0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     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10.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0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    17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.0  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          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2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7</a:t>
            </a:r>
            <a:r>
              <a:rPr lang="en-U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.</a:t>
            </a:r>
            <a:r>
              <a:rPr lang="sr-Latn-CS" sz="14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0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</a:pPr>
            <a:endParaRPr lang="sr-Latn-CS" sz="1400" b="1">
              <a:solidFill>
                <a:srgbClr val="629BE6"/>
              </a:solidFill>
              <a:latin typeface="Tahoma" pitchFamily="34" charset="0"/>
              <a:ea typeface="Arial" charset="0"/>
              <a:cs typeface="Tahoma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 cstate="print"/>
          <a:srcRect r="49500" b="69975"/>
          <a:stretch>
            <a:fillRect/>
          </a:stretch>
        </p:blipFill>
        <p:spPr bwMode="auto">
          <a:xfrm>
            <a:off x="6299200" y="1990725"/>
            <a:ext cx="2806700" cy="22780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507" name="Rectangle 10"/>
          <p:cNvSpPr>
            <a:spLocks noChangeArrowheads="1"/>
          </p:cNvSpPr>
          <p:nvPr/>
        </p:nvSpPr>
        <p:spPr bwMode="auto">
          <a:xfrm>
            <a:off x="1833563" y="331788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1508" name="Rectangle 5"/>
          <p:cNvSpPr>
            <a:spLocks noGrp="1"/>
          </p:cNvSpPr>
          <p:nvPr>
            <p:ph idx="4294967295"/>
          </p:nvPr>
        </p:nvSpPr>
        <p:spPr>
          <a:xfrm>
            <a:off x="439738" y="914400"/>
            <a:ext cx="8674100" cy="59483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ЛАБИЈАЛНИ АСПЕКТ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</a:t>
            </a:r>
            <a:r>
              <a:rPr lang="en-US" altLang="sr-Latn-CS" sz="1200" b="1">
                <a:cs typeface="Arial" charset="0"/>
                <a:sym typeface="Arial" charset="0"/>
              </a:rPr>
              <a:t>- петоугаоног облика</a:t>
            </a:r>
            <a:r>
              <a:rPr lang="sr-Latn-CS" sz="1200" b="1">
                <a:cs typeface="Arial" charset="0"/>
              </a:rPr>
              <a:t> </a:t>
            </a:r>
            <a:endParaRPr lang="en-US" altLang="sr-Latn-CS" sz="1200" b="1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200" b="1">
                <a:cs typeface="Arial" charset="0"/>
              </a:rPr>
              <a:t>	- конвексна и у </a:t>
            </a:r>
            <a:r>
              <a:rPr lang="en-US" altLang="sr-Latn-CS" sz="1200" b="1">
                <a:cs typeface="Arial" charset="0"/>
                <a:sym typeface="Arial" charset="0"/>
              </a:rPr>
              <a:t>инцизоцервикалном и у мезиодситалном правцу (јаче изражена кривина мез.-дист.</a:t>
            </a:r>
          </a:p>
          <a:p>
            <a:pPr lvl="3" eaLnBrk="1" hangingPunct="1">
              <a:lnSpc>
                <a:spcPct val="90000"/>
              </a:lnSpc>
              <a:buClr>
                <a:srgbClr val="FFFF00"/>
              </a:buClr>
            </a:pPr>
            <a:endParaRPr lang="sr-Latn-CS" sz="1200" b="1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</a:rPr>
              <a:t>а) Мезијални профил: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</a:rPr>
              <a:t>     </a:t>
            </a:r>
            <a:r>
              <a:rPr lang="en-US" altLang="sr-Latn-CS" sz="1400">
                <a:cs typeface="Arial" charset="0"/>
              </a:rPr>
              <a:t>- благо конвексан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висина контуре у близу инцизалне ивице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sz="1400" b="1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б) Дистални профил: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    </a:t>
            </a:r>
            <a:r>
              <a:rPr lang="en-US" altLang="sr-Latn-CS" sz="1400">
                <a:cs typeface="Arial" charset="0"/>
                <a:sym typeface="Arial" charset="0"/>
              </a:rPr>
              <a:t> - јаче конвексан</a:t>
            </a:r>
            <a:endParaRPr lang="en-US" altLang="sr-Latn-CS" sz="14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  - висина контуре је у средњем делу 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 u="sng">
                <a:cs typeface="Arial" charset="0"/>
                <a:sym typeface="Arial" charset="0"/>
              </a:rPr>
              <a:t>* мезијални и дистални профил наглашено конвергирају ка цервиксу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400">
              <a:solidFill>
                <a:srgbClr val="FFFF00"/>
              </a:solidFill>
              <a:cs typeface="Arial" charset="0"/>
              <a:sym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в) Инцизални профил: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solidFill>
                  <a:srgbClr val="629BE6"/>
                </a:solidFill>
                <a:cs typeface="Arial" charset="0"/>
                <a:sym typeface="Arial" charset="0"/>
              </a:rPr>
              <a:t>     </a:t>
            </a:r>
            <a:r>
              <a:rPr lang="en-US" altLang="sr-Latn-CS" sz="1400">
                <a:cs typeface="Arial" charset="0"/>
                <a:sym typeface="Arial" charset="0"/>
              </a:rPr>
              <a:t>- врх квржице - приближно на средини инцизалне ивице;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    од врха се према теменима проксималних углова спуштају сагитални кржични гренбени (под</a:t>
            </a:r>
            <a:br>
              <a:rPr lang="en-US" altLang="sr-Latn-CS" sz="1400">
                <a:cs typeface="Arial" charset="0"/>
                <a:sym typeface="Arial" charset="0"/>
              </a:rPr>
            </a:br>
            <a:r>
              <a:rPr lang="en-US" altLang="sr-Latn-CS" sz="1400">
                <a:cs typeface="Arial" charset="0"/>
                <a:sym typeface="Arial" charset="0"/>
              </a:rPr>
              <a:t>       различитим нагибом)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  <a:sym typeface="Arial" charset="0"/>
              </a:rPr>
              <a:t>     - мезијални квржични гребен је краћи и слабије закошен према мезиолабиоинцизаном темену,</a:t>
            </a:r>
            <a:br>
              <a:rPr lang="en-US" altLang="sr-Latn-CS" sz="1400">
                <a:cs typeface="Arial" charset="0"/>
                <a:sym typeface="Arial" charset="0"/>
              </a:rPr>
            </a:br>
            <a:r>
              <a:rPr lang="en-US" altLang="sr-Latn-CS" sz="1400">
                <a:cs typeface="Arial" charset="0"/>
                <a:sym typeface="Arial" charset="0"/>
              </a:rPr>
              <a:t>       тако да инклинације квржичних гребена према одговарајућим теменима угла нису на истом</a:t>
            </a:r>
            <a:br>
              <a:rPr lang="en-US" altLang="sr-Latn-CS" sz="1400">
                <a:cs typeface="Arial" charset="0"/>
                <a:sym typeface="Arial" charset="0"/>
              </a:rPr>
            </a:br>
            <a:r>
              <a:rPr lang="en-US" altLang="sr-Latn-CS" sz="1400">
                <a:cs typeface="Arial" charset="0"/>
                <a:sym typeface="Arial" charset="0"/>
              </a:rPr>
              <a:t>       нивоу и називају се “раме” очњака (</a:t>
            </a:r>
            <a:r>
              <a:rPr lang="en-GB" altLang="sr-Latn-CS" sz="1400">
                <a:cs typeface="Arial" charset="0"/>
                <a:sym typeface="Arial" charset="0"/>
              </a:rPr>
              <a:t>eminentio canini) </a:t>
            </a:r>
            <a:r>
              <a:rPr lang="en-US" altLang="en-GB" sz="1400">
                <a:cs typeface="Arial" charset="0"/>
                <a:sym typeface="Arial" charset="0"/>
              </a:rPr>
              <a:t>- стилет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GB" altLang="sr-Latn-CS" sz="1400">
                <a:cs typeface="Arial" charset="0"/>
                <a:sym typeface="Arial" charset="0"/>
              </a:rPr>
              <a:t>     </a:t>
            </a:r>
            <a:r>
              <a:rPr lang="en-US" altLang="en-GB" sz="1400">
                <a:cs typeface="Arial" charset="0"/>
                <a:sym typeface="Arial" charset="0"/>
              </a:rPr>
              <a:t>- врх квржице се услед абразије помера према дистално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GB" altLang="sr-Latn-CS" sz="1400">
                <a:cs typeface="Arial" charset="0"/>
                <a:sym typeface="Arial" charset="0"/>
              </a:rPr>
              <a:t>     </a:t>
            </a:r>
            <a:r>
              <a:rPr lang="en-US" altLang="en-GB" sz="1400">
                <a:cs typeface="Arial" charset="0"/>
                <a:sym typeface="Arial" charset="0"/>
              </a:rPr>
              <a:t>- сечивна ивица (са мез. и дист. раменом) заузима 1/2 до 1/3 укупне висине 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GB" sz="1400">
                <a:cs typeface="Arial" charset="0"/>
                <a:sym typeface="Arial" charset="0"/>
              </a:rPr>
              <a:t>     - лабијални квржични гребен - пружа се од врха квржице према цервиксу и доминира на лаб. асп.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altLang="en-US" sz="140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21509" name="Text Box 1"/>
          <p:cNvSpPr txBox="1">
            <a:spLocks noChangeArrowheads="1"/>
          </p:cNvSpPr>
          <p:nvPr/>
        </p:nvSpPr>
        <p:spPr bwMode="auto">
          <a:xfrm>
            <a:off x="7235825" y="2563813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 cstate="print"/>
          <a:srcRect r="49500" b="69975"/>
          <a:stretch>
            <a:fillRect/>
          </a:stretch>
        </p:blipFill>
        <p:spPr bwMode="auto">
          <a:xfrm>
            <a:off x="6372225" y="2420938"/>
            <a:ext cx="2767013" cy="22479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2531" name="Rectangle 10"/>
          <p:cNvSpPr>
            <a:spLocks noChangeArrowheads="1"/>
          </p:cNvSpPr>
          <p:nvPr/>
        </p:nvSpPr>
        <p:spPr bwMode="auto">
          <a:xfrm>
            <a:off x="1833563" y="404813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2532" name="Rectangle 5"/>
          <p:cNvSpPr>
            <a:spLocks noGrp="1"/>
          </p:cNvSpPr>
          <p:nvPr>
            <p:ph idx="4294967295"/>
          </p:nvPr>
        </p:nvSpPr>
        <p:spPr>
          <a:xfrm>
            <a:off x="466725" y="1771650"/>
            <a:ext cx="8674100" cy="42560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ЛАБИЈАЛНИ АСПЕКТ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</a:t>
            </a:r>
            <a:endParaRPr lang="en-US" altLang="en-GB" sz="1400">
              <a:cs typeface="Arial" charset="0"/>
              <a:sym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400">
              <a:cs typeface="Arial" charset="0"/>
              <a:sym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altLang="en-US" sz="1600">
              <a:solidFill>
                <a:srgbClr val="629BE6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solidFill>
                  <a:srgbClr val="629BE6"/>
                </a:solidFill>
                <a:cs typeface="Arial" charset="0"/>
                <a:sym typeface="Arial" charset="0"/>
              </a:rPr>
              <a:t>г) Цервикална линија (глеђно-цементни спој):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solidFill>
                  <a:srgbClr val="629BE6"/>
                </a:solidFill>
                <a:cs typeface="Arial" charset="0"/>
                <a:sym typeface="Arial" charset="0"/>
              </a:rPr>
              <a:t>     </a:t>
            </a:r>
            <a:r>
              <a:rPr lang="en-US" altLang="sr-Latn-CS" sz="1600">
                <a:cs typeface="Arial" charset="0"/>
                <a:sym typeface="Arial" charset="0"/>
              </a:rPr>
              <a:t>- изразит конвекситет у смеру корена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altLang="en-US" sz="1600">
              <a:solidFill>
                <a:srgbClr val="FFFF00"/>
              </a:solidFill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solidFill>
                  <a:srgbClr val="629BE6"/>
                </a:solidFill>
                <a:cs typeface="Arial" charset="0"/>
              </a:rPr>
              <a:t>д) Остала разматрања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400">
                <a:solidFill>
                  <a:srgbClr val="FFFF00"/>
                </a:solidFill>
                <a:cs typeface="Arial" charset="0"/>
              </a:rPr>
              <a:t>     </a:t>
            </a:r>
            <a:r>
              <a:rPr lang="en-US" altLang="en-GB" sz="1600">
                <a:cs typeface="Arial" charset="0"/>
                <a:sym typeface="Arial" charset="0"/>
              </a:rPr>
              <a:t>- благе депресије (</a:t>
            </a:r>
            <a:r>
              <a:rPr lang="en-US" altLang="en-US" sz="1600">
                <a:cs typeface="Arial" charset="0"/>
                <a:sym typeface="Arial" charset="0"/>
              </a:rPr>
              <a:t>мезиолабијална и дистолабијална </a:t>
            </a:r>
            <a:br>
              <a:rPr lang="en-US" altLang="en-US" sz="1600">
                <a:cs typeface="Arial" charset="0"/>
                <a:sym typeface="Arial" charset="0"/>
              </a:rPr>
            </a:br>
            <a:r>
              <a:rPr lang="en-US" altLang="en-US" sz="1600">
                <a:cs typeface="Arial" charset="0"/>
                <a:sym typeface="Arial" charset="0"/>
              </a:rPr>
              <a:t>       развојна бразда) </a:t>
            </a:r>
            <a:r>
              <a:rPr lang="en-US" altLang="en-GB" sz="1600">
                <a:cs typeface="Arial" charset="0"/>
                <a:sym typeface="Arial" charset="0"/>
              </a:rPr>
              <a:t>налазе се са обе стране лабијалног </a:t>
            </a:r>
            <a:br>
              <a:rPr lang="en-US" altLang="en-GB" sz="1600">
                <a:cs typeface="Arial" charset="0"/>
                <a:sym typeface="Arial" charset="0"/>
              </a:rPr>
            </a:br>
            <a:r>
              <a:rPr lang="en-US" altLang="en-GB" sz="1600">
                <a:cs typeface="Arial" charset="0"/>
                <a:sym typeface="Arial" charset="0"/>
              </a:rPr>
              <a:t>       квржичног гребена и маркирају 3 лобуса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GB" sz="1600">
                <a:cs typeface="Arial" charset="0"/>
                <a:sym typeface="Arial" charset="0"/>
              </a:rPr>
              <a:t>     </a:t>
            </a:r>
            <a:r>
              <a:rPr lang="en-US" altLang="en-US" sz="1600">
                <a:cs typeface="Arial" charset="0"/>
              </a:rPr>
              <a:t>- преклопне линије су присутне, посебно код скоро изниклих очњака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кумулуси су обично одсутни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висина контуре налази се у цервикалној 1/3</a:t>
            </a:r>
          </a:p>
        </p:txBody>
      </p:sp>
      <p:sp>
        <p:nvSpPr>
          <p:cNvPr id="22533" name="Text Box 1"/>
          <p:cNvSpPr txBox="1">
            <a:spLocks noChangeArrowheads="1"/>
          </p:cNvSpPr>
          <p:nvPr/>
        </p:nvSpPr>
        <p:spPr bwMode="auto">
          <a:xfrm>
            <a:off x="7308850" y="2563813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"/>
          <p:cNvSpPr>
            <a:spLocks noChangeArrowheads="1"/>
          </p:cNvSpPr>
          <p:nvPr/>
        </p:nvSpPr>
        <p:spPr bwMode="auto">
          <a:xfrm>
            <a:off x="1833563" y="331788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3555" name="Rectangle 5"/>
          <p:cNvSpPr>
            <a:spLocks noGrp="1"/>
          </p:cNvSpPr>
          <p:nvPr>
            <p:ph idx="4294967295"/>
          </p:nvPr>
        </p:nvSpPr>
        <p:spPr>
          <a:xfrm>
            <a:off x="107950" y="1416050"/>
            <a:ext cx="8842375" cy="4994275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    ПАЛАТИНАЛНИ (ЛИНГВАЛНИ) АСПЕКТ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</a:t>
            </a:r>
            <a:r>
              <a:rPr lang="sr-Latn-CS" sz="1600" b="1">
                <a:cs typeface="Arial" charset="0"/>
              </a:rPr>
              <a:t> </a:t>
            </a:r>
            <a:r>
              <a:rPr lang="en-US" altLang="sr-Latn-CS" sz="1600" b="1">
                <a:cs typeface="Arial" charset="0"/>
                <a:sym typeface="Arial" charset="0"/>
              </a:rPr>
              <a:t>- </a:t>
            </a:r>
            <a:r>
              <a:rPr lang="en-US" altLang="sr-Latn-CS" sz="1600">
                <a:cs typeface="Arial" charset="0"/>
                <a:sym typeface="Arial" charset="0"/>
              </a:rPr>
              <a:t>површина мања од лабијалне пошто проксималне површине благо конвергирају</a:t>
            </a:r>
            <a:br>
              <a:rPr lang="en-US" altLang="sr-Latn-CS" sz="1600">
                <a:cs typeface="Arial" charset="0"/>
                <a:sym typeface="Arial" charset="0"/>
              </a:rPr>
            </a:br>
            <a:r>
              <a:rPr lang="en-US" altLang="sr-Latn-CS" sz="1600">
                <a:cs typeface="Arial" charset="0"/>
                <a:sym typeface="Arial" charset="0"/>
              </a:rPr>
              <a:t>        према лингвално</a:t>
            </a:r>
          </a:p>
          <a:p>
            <a:pPr lvl="3" eaLnBrk="1" hangingPunct="1">
              <a:lnSpc>
                <a:spcPct val="90000"/>
              </a:lnSpc>
              <a:buClr>
                <a:srgbClr val="FFFF00"/>
              </a:buClr>
            </a:pPr>
            <a:endParaRPr lang="sr-Latn-C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    - маргинални гребени јасно изражени, ограничавају 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 лингвалну јаму у инцизалној и средњој 1/3,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 а цервикално се спајају са цингулумом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   - цингулум дпбро развијен, у инцизалном делу може да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показује 1 или више лингвалних туберкулума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   - лингвални квржични гребен - пружа се  од врха квржице до 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цингулума и дели лингвалну јаму на мезиолингвални и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дистолингвални део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6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   - лингвогингивална бразда (са</a:t>
            </a:r>
            <a:r>
              <a:rPr lang="en-GB" altLang="sr-Latn-CS" sz="1600">
                <a:cs typeface="Arial" charset="0"/>
              </a:rPr>
              <a:t> foramen caecum</a:t>
            </a:r>
            <a:r>
              <a:rPr lang="en-US" altLang="sr-Latn-CS" sz="1600">
                <a:cs typeface="Arial" charset="0"/>
              </a:rPr>
              <a:t>-ом у централном делу)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понекад раздваја цингулум и лингвалну јаму</a:t>
            </a:r>
            <a:br>
              <a:rPr lang="en-US" altLang="sr-Latn-CS" sz="1600">
                <a:cs typeface="Arial" charset="0"/>
              </a:rPr>
            </a:br>
            <a:r>
              <a:rPr lang="en-US" altLang="sr-Latn-CS" sz="1600">
                <a:cs typeface="Arial" charset="0"/>
              </a:rPr>
              <a:t>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   - висина контуре је на највећем конвекситету цингулума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sr-Latn-CS" altLang="en-US" sz="1400">
              <a:solidFill>
                <a:srgbClr val="FFFF00"/>
              </a:solidFill>
              <a:cs typeface="Arial" charset="0"/>
            </a:endParaRP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2" cstate="print"/>
          <a:srcRect l="49275" b="70631"/>
          <a:stretch>
            <a:fillRect/>
          </a:stretch>
        </p:blipFill>
        <p:spPr bwMode="auto">
          <a:xfrm>
            <a:off x="6443663" y="2994025"/>
            <a:ext cx="2724150" cy="21542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3557" name="Text Box 1"/>
          <p:cNvSpPr txBox="1">
            <a:spLocks noChangeArrowheads="1"/>
          </p:cNvSpPr>
          <p:nvPr/>
        </p:nvSpPr>
        <p:spPr bwMode="auto">
          <a:xfrm>
            <a:off x="6372225" y="3068638"/>
            <a:ext cx="866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6"/>
          <p:cNvPicPr>
            <a:picLocks noChangeAspect="1" noChangeArrowheads="1"/>
          </p:cNvPicPr>
          <p:nvPr/>
        </p:nvPicPr>
        <p:blipFill>
          <a:blip r:embed="rId2" cstate="print"/>
          <a:srcRect t="30177" b="38776"/>
          <a:stretch>
            <a:fillRect/>
          </a:stretch>
        </p:blipFill>
        <p:spPr bwMode="auto">
          <a:xfrm>
            <a:off x="2278063" y="4799013"/>
            <a:ext cx="4814887" cy="20415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4579" name="Rectangle 10"/>
          <p:cNvSpPr>
            <a:spLocks noChangeArrowheads="1"/>
          </p:cNvSpPr>
          <p:nvPr/>
        </p:nvSpPr>
        <p:spPr bwMode="auto">
          <a:xfrm>
            <a:off x="1833563" y="331788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4580" name="Rectangle 5"/>
          <p:cNvSpPr>
            <a:spLocks noGrp="1"/>
          </p:cNvSpPr>
          <p:nvPr>
            <p:ph idx="4294967295"/>
          </p:nvPr>
        </p:nvSpPr>
        <p:spPr>
          <a:xfrm>
            <a:off x="107950" y="984250"/>
            <a:ext cx="8978900" cy="41465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FFFF00"/>
                </a:solidFill>
                <a:cs typeface="Arial" charset="0"/>
              </a:rPr>
              <a:t>  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ПРОКСИМАЛНИ АСПЕКТИ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   </a:t>
            </a:r>
            <a:r>
              <a:rPr lang="en-US" altLang="sr-Latn-CS" sz="1200" b="1">
                <a:cs typeface="Arial" charset="0"/>
                <a:sym typeface="Arial" charset="0"/>
              </a:rPr>
              <a:t>- </a:t>
            </a:r>
            <a:r>
              <a:rPr lang="en-US" altLang="sr-Latn-CS" sz="1400">
                <a:cs typeface="Arial" charset="0"/>
                <a:sym typeface="Arial" charset="0"/>
              </a:rPr>
              <a:t>површине троугластог облика; мезијална површина је виша, ужа и равнија</a:t>
            </a:r>
          </a:p>
          <a:p>
            <a:pPr lvl="3" eaLnBrk="1" hangingPunct="1">
              <a:lnSpc>
                <a:spcPct val="90000"/>
              </a:lnSpc>
              <a:buClr>
                <a:srgbClr val="FFFF00"/>
              </a:buClr>
            </a:pPr>
            <a:endParaRPr lang="sr-Latn-CS" sz="14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мезијална контактна зона - на споју инцизалне и средње 1/3; овалног облика, дужа у</a:t>
            </a:r>
            <a:br>
              <a:rPr lang="en-US" altLang="sr-Latn-CS" sz="1400">
                <a:cs typeface="Arial" charset="0"/>
              </a:rPr>
            </a:br>
            <a:r>
              <a:rPr lang="en-US" altLang="sr-Latn-CS" sz="1400">
                <a:cs typeface="Arial" charset="0"/>
              </a:rPr>
              <a:t>       инцизоцервикалном правцу; у том пределу је и висина контуре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</a:t>
            </a:r>
            <a:r>
              <a:rPr lang="en-US" altLang="sr-Latn-CS" sz="1400">
                <a:cs typeface="Arial" charset="0"/>
                <a:sym typeface="Arial" charset="0"/>
              </a:rPr>
              <a:t>дистална контактна зона - у средњој 1/3; кружног облика; у  том пределу је и висина контуре</a:t>
            </a:r>
            <a:endParaRPr lang="en-US" altLang="sr-Latn-CS" sz="14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мезијална цервикална линија конвекснија је од дисталне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endParaRPr lang="en-US" altLang="sr-Latn-CS" sz="140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</a:t>
            </a:r>
            <a:r>
              <a:rPr lang="en-US" altLang="sr-Latn-CS" sz="1400" u="sng">
                <a:cs typeface="Arial" charset="0"/>
              </a:rPr>
              <a:t> * </a:t>
            </a:r>
            <a:r>
              <a:rPr lang="en-US" altLang="en-US" sz="1400" u="sng">
                <a:cs typeface="Arial" charset="0"/>
              </a:rPr>
              <a:t>мезијална површина</a:t>
            </a:r>
            <a:r>
              <a:rPr lang="en-US" altLang="en-US" sz="1400">
                <a:cs typeface="Arial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400">
                <a:cs typeface="Arial" charset="0"/>
              </a:rPr>
              <a:t>     - главна катрактеристика је екстремна дебљина цервикалне 1/3 круне и корена</a:t>
            </a:r>
            <a:r>
              <a:rPr lang="en-US" altLang="sr-Latn-CS" sz="1400">
                <a:cs typeface="Arial" charset="0"/>
              </a:rPr>
              <a:t>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400">
                <a:cs typeface="Arial" charset="0"/>
              </a:rPr>
              <a:t>     - лабијална ивица је рел. права до споја цервикалне и средње 1/3 круне, где је висина контуре;</a:t>
            </a:r>
            <a:br>
              <a:rPr lang="en-US" altLang="sr-Latn-CS" sz="1400">
                <a:cs typeface="Arial" charset="0"/>
              </a:rPr>
            </a:br>
            <a:r>
              <a:rPr lang="en-US" altLang="sr-Latn-CS" sz="1400">
                <a:cs typeface="Arial" charset="0"/>
              </a:rPr>
              <a:t>       потом се спушта инцизално ка врху 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altLang="en-US" sz="1400">
                <a:cs typeface="Arial" charset="0"/>
              </a:rPr>
              <a:t>     </a:t>
            </a:r>
            <a:r>
              <a:rPr lang="en-US" altLang="en-US" sz="1400">
                <a:cs typeface="Arial" charset="0"/>
              </a:rPr>
              <a:t>- лингвална ивица изразито конвексна у пределу цингулума, а потом је благо конкавна ка врху круне;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400">
                <a:cs typeface="Arial" charset="0"/>
              </a:rPr>
              <a:t>       висина контуре је у близини цервикалне линије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400">
                <a:cs typeface="Arial" charset="0"/>
              </a:rPr>
              <a:t>     - инцизални гребен је реалтивно широк лабиолингвално</a:t>
            </a:r>
          </a:p>
        </p:txBody>
      </p:sp>
      <p:sp>
        <p:nvSpPr>
          <p:cNvPr id="24581" name="Text Box 1"/>
          <p:cNvSpPr txBox="1">
            <a:spLocks noChangeArrowheads="1"/>
          </p:cNvSpPr>
          <p:nvPr/>
        </p:nvSpPr>
        <p:spPr bwMode="auto">
          <a:xfrm>
            <a:off x="2195513" y="4797425"/>
            <a:ext cx="868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мезијално</a:t>
            </a:r>
          </a:p>
        </p:txBody>
      </p:sp>
      <p:sp>
        <p:nvSpPr>
          <p:cNvPr id="24582" name="Text Box 1"/>
          <p:cNvSpPr txBox="1">
            <a:spLocks noChangeArrowheads="1"/>
          </p:cNvSpPr>
          <p:nvPr/>
        </p:nvSpPr>
        <p:spPr bwMode="auto">
          <a:xfrm>
            <a:off x="4619625" y="4779963"/>
            <a:ext cx="866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дистално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/>
          <p:cNvPicPr>
            <a:picLocks noChangeAspect="1" noChangeArrowheads="1"/>
          </p:cNvPicPr>
          <p:nvPr/>
        </p:nvPicPr>
        <p:blipFill>
          <a:blip r:embed="rId2" cstate="print"/>
          <a:srcRect t="30177" b="38776"/>
          <a:stretch>
            <a:fillRect/>
          </a:stretch>
        </p:blipFill>
        <p:spPr bwMode="auto">
          <a:xfrm>
            <a:off x="2278063" y="4799013"/>
            <a:ext cx="4814887" cy="20415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5603" name="Rectangle 10"/>
          <p:cNvSpPr>
            <a:spLocks noChangeArrowheads="1"/>
          </p:cNvSpPr>
          <p:nvPr/>
        </p:nvSpPr>
        <p:spPr bwMode="auto">
          <a:xfrm>
            <a:off x="1833563" y="331788"/>
            <a:ext cx="59055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en-US" sz="2800" b="1">
                <a:solidFill>
                  <a:srgbClr val="629BE6"/>
                </a:solidFill>
                <a:latin typeface="Tahoma" pitchFamily="34" charset="0"/>
                <a:ea typeface="Arial" charset="0"/>
                <a:cs typeface="Tahoma" pitchFamily="34" charset="0"/>
              </a:rPr>
              <a:t>СТАЛНИ ГОРЊИ ОЧЊАК</a:t>
            </a:r>
          </a:p>
        </p:txBody>
      </p:sp>
      <p:sp>
        <p:nvSpPr>
          <p:cNvPr id="25604" name="Rectangle 5"/>
          <p:cNvSpPr>
            <a:spLocks noGrp="1"/>
          </p:cNvSpPr>
          <p:nvPr>
            <p:ph idx="4294967295"/>
          </p:nvPr>
        </p:nvSpPr>
        <p:spPr>
          <a:xfrm>
            <a:off x="107950" y="1844675"/>
            <a:ext cx="8978900" cy="41465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   ПРОКСИМАЛНИ АСПЕКТИ</a:t>
            </a:r>
            <a:r>
              <a:rPr lang="sr-Latn-CS" sz="1800" b="1">
                <a:solidFill>
                  <a:srgbClr val="629BE6"/>
                </a:solidFill>
                <a:cs typeface="Arial" charset="0"/>
              </a:rPr>
              <a:t> </a:t>
            </a:r>
            <a:r>
              <a:rPr lang="en-US" altLang="sr-Latn-CS" sz="1800" b="1">
                <a:solidFill>
                  <a:srgbClr val="629BE6"/>
                </a:solidFill>
                <a:cs typeface="Arial" charset="0"/>
              </a:rPr>
              <a:t>КРУНЕ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200" b="1">
                <a:cs typeface="Arial" charset="0"/>
              </a:rPr>
              <a:t>    </a:t>
            </a:r>
            <a:r>
              <a:rPr lang="sr-Latn-CS" sz="1600" b="1">
                <a:cs typeface="Arial" charset="0"/>
              </a:rPr>
              <a:t>                    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sr-Latn-CS" sz="1600" b="1">
                <a:cs typeface="Arial" charset="0"/>
              </a:rPr>
              <a:t>       </a:t>
            </a:r>
            <a:r>
              <a:rPr lang="en-US" altLang="en-US" sz="1600">
                <a:cs typeface="Arial" charset="0"/>
              </a:rPr>
              <a:t>- са мезијалног аспекта корен је јако широк до скоро 1/2 или 2/3 своје дужине, одакле</a:t>
            </a:r>
            <a:br>
              <a:rPr lang="en-US" altLang="en-US" sz="1600">
                <a:cs typeface="Arial" charset="0"/>
              </a:rPr>
            </a:br>
            <a:r>
              <a:rPr lang="en-US" altLang="en-US" sz="1600">
                <a:cs typeface="Arial" charset="0"/>
              </a:rPr>
              <a:t>    с</a:t>
            </a:r>
            <a:r>
              <a:rPr lang="en-GB" sz="1600">
                <a:cs typeface="Arial" charset="0"/>
              </a:rPr>
              <a:t>e </a:t>
            </a:r>
            <a:r>
              <a:rPr lang="en-US" altLang="en-US" sz="1600">
                <a:cs typeface="Arial" charset="0"/>
              </a:rPr>
              <a:t>прогресивно сужава и завршава се тупим врхом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  - присутна блага лонгитудинална бразда, варијабилне дужине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sr-Latn-CS" sz="1600">
                <a:cs typeface="Arial" charset="0"/>
              </a:rPr>
              <a:t>    </a:t>
            </a:r>
            <a:r>
              <a:rPr lang="en-US" altLang="sr-Latn-CS" sz="1600" u="sng">
                <a:cs typeface="Arial" charset="0"/>
                <a:sym typeface="Arial" charset="0"/>
              </a:rPr>
              <a:t>* </a:t>
            </a:r>
            <a:r>
              <a:rPr lang="en-US" altLang="en-US" sz="1600" u="sng">
                <a:cs typeface="Arial" charset="0"/>
                <a:sym typeface="Arial" charset="0"/>
              </a:rPr>
              <a:t>дистална површина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контура круне и корена је слична као на мезијалној површини</a:t>
            </a:r>
          </a:p>
          <a:p>
            <a:pPr marL="0" indent="0" eaLnBrk="1" hangingPunct="1">
              <a:lnSpc>
                <a:spcPct val="90000"/>
              </a:lnSpc>
              <a:buClr>
                <a:srgbClr val="FFFF00"/>
              </a:buClr>
              <a:buFontTx/>
              <a:buNone/>
            </a:pPr>
            <a:r>
              <a:rPr lang="en-US" altLang="en-US" sz="1600">
                <a:cs typeface="Arial" charset="0"/>
              </a:rPr>
              <a:t>     - лонгитудинална бразда обично је дубља и дужа у апикалном смеру</a:t>
            </a:r>
          </a:p>
        </p:txBody>
      </p:sp>
      <p:sp>
        <p:nvSpPr>
          <p:cNvPr id="25605" name="Text Box 1"/>
          <p:cNvSpPr txBox="1">
            <a:spLocks noChangeArrowheads="1"/>
          </p:cNvSpPr>
          <p:nvPr/>
        </p:nvSpPr>
        <p:spPr bwMode="auto">
          <a:xfrm>
            <a:off x="2195513" y="4797425"/>
            <a:ext cx="868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мезијално</a:t>
            </a:r>
          </a:p>
        </p:txBody>
      </p:sp>
      <p:sp>
        <p:nvSpPr>
          <p:cNvPr id="25606" name="Text Box 1"/>
          <p:cNvSpPr txBox="1">
            <a:spLocks noChangeArrowheads="1"/>
          </p:cNvSpPr>
          <p:nvPr/>
        </p:nvSpPr>
        <p:spPr bwMode="auto">
          <a:xfrm>
            <a:off x="4619625" y="4779963"/>
            <a:ext cx="866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горњи леви</a:t>
            </a:r>
          </a:p>
          <a:p>
            <a:pPr eaLnBrk="0" hangingPunct="0"/>
            <a:r>
              <a:rPr lang="en-US" altLang="en-US" sz="1000">
                <a:solidFill>
                  <a:schemeClr val="bg1"/>
                </a:solidFill>
                <a:latin typeface="Tahoma" pitchFamily="34" charset="0"/>
                <a:cs typeface="Arial" charset="0"/>
              </a:rPr>
              <a:t>дистално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Aspect">
  <a:themeElements>
    <a:clrScheme name="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57DDA0"/>
      </a:accent2>
      <a:accent3>
        <a:srgbClr val="FFFFFF"/>
      </a:accent3>
      <a:accent4>
        <a:srgbClr val="000000"/>
      </a:accent4>
      <a:accent5>
        <a:srgbClr val="E3D8B9"/>
      </a:accent5>
      <a:accent6>
        <a:srgbClr val="4DC68F"/>
      </a:accent6>
      <a:hlink>
        <a:srgbClr val="410082"/>
      </a:hlink>
      <a:folHlink>
        <a:srgbClr val="932968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Aspect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57DDA0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4EC891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FD7F6"/>
        </a:accent5>
        <a:accent6>
          <a:srgbClr val="AE4845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687</TotalTime>
  <Pages>0</Pages>
  <Words>2399</Words>
  <Characters>0</Characters>
  <Application>Microsoft Office PowerPoint</Application>
  <DocSecurity>0</DocSecurity>
  <PresentationFormat>On-screen Show (4:3)</PresentationFormat>
  <Lines>0</Lines>
  <Paragraphs>411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Tahoma</vt:lpstr>
      <vt:lpstr>Verdana</vt:lpstr>
      <vt:lpstr>Wingdings</vt:lpstr>
      <vt:lpstr>Wingdings 2</vt:lpstr>
      <vt:lpstr>Aspect</vt:lpstr>
      <vt:lpstr>1_Aspect</vt:lpstr>
      <vt:lpstr>2_Aspect</vt:lpstr>
      <vt:lpstr>4_Aspect</vt:lpstr>
      <vt:lpstr>1_Default Design</vt:lpstr>
      <vt:lpstr>Факултет медицинских наука Универзитет у Крагујевцу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Vista</dc:creator>
  <cp:lastModifiedBy>Ivana Macuzic</cp:lastModifiedBy>
  <cp:revision>255</cp:revision>
  <dcterms:created xsi:type="dcterms:W3CDTF">2010-03-27T11:08:00Z</dcterms:created>
  <dcterms:modified xsi:type="dcterms:W3CDTF">2023-11-22T23:37:26Z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1033-10.1.0.5783</vt:lpwstr>
  </property>
</Properties>
</file>